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2"/>
  </p:notesMasterIdLst>
  <p:sldIdLst>
    <p:sldId id="256" r:id="rId2"/>
    <p:sldId id="257" r:id="rId3"/>
    <p:sldId id="327" r:id="rId4"/>
    <p:sldId id="276" r:id="rId5"/>
    <p:sldId id="340" r:id="rId6"/>
    <p:sldId id="260" r:id="rId7"/>
    <p:sldId id="258" r:id="rId8"/>
    <p:sldId id="328" r:id="rId9"/>
    <p:sldId id="329" r:id="rId10"/>
    <p:sldId id="262" r:id="rId11"/>
    <p:sldId id="263" r:id="rId12"/>
    <p:sldId id="264" r:id="rId13"/>
    <p:sldId id="261" r:id="rId14"/>
    <p:sldId id="287" r:id="rId15"/>
    <p:sldId id="314" r:id="rId16"/>
    <p:sldId id="315" r:id="rId17"/>
    <p:sldId id="316" r:id="rId18"/>
    <p:sldId id="265" r:id="rId19"/>
    <p:sldId id="266" r:id="rId20"/>
    <p:sldId id="330" r:id="rId21"/>
    <p:sldId id="317" r:id="rId22"/>
    <p:sldId id="318" r:id="rId23"/>
    <p:sldId id="319" r:id="rId24"/>
    <p:sldId id="268" r:id="rId25"/>
    <p:sldId id="320" r:id="rId26"/>
    <p:sldId id="331" r:id="rId27"/>
    <p:sldId id="342" r:id="rId28"/>
    <p:sldId id="343" r:id="rId29"/>
    <p:sldId id="321" r:id="rId30"/>
    <p:sldId id="269" r:id="rId31"/>
    <p:sldId id="259" r:id="rId32"/>
    <p:sldId id="271" r:id="rId33"/>
    <p:sldId id="344" r:id="rId34"/>
    <p:sldId id="322" r:id="rId35"/>
    <p:sldId id="272" r:id="rId36"/>
    <p:sldId id="273" r:id="rId37"/>
    <p:sldId id="270" r:id="rId38"/>
    <p:sldId id="332" r:id="rId39"/>
    <p:sldId id="274" r:id="rId40"/>
    <p:sldId id="277" r:id="rId41"/>
    <p:sldId id="333" r:id="rId42"/>
    <p:sldId id="278" r:id="rId43"/>
    <p:sldId id="279" r:id="rId44"/>
    <p:sldId id="280" r:id="rId45"/>
    <p:sldId id="281" r:id="rId46"/>
    <p:sldId id="282" r:id="rId47"/>
    <p:sldId id="283" r:id="rId48"/>
    <p:sldId id="284" r:id="rId49"/>
    <p:sldId id="285" r:id="rId50"/>
    <p:sldId id="286" r:id="rId51"/>
    <p:sldId id="335" r:id="rId52"/>
    <p:sldId id="338" r:id="rId53"/>
    <p:sldId id="334" r:id="rId54"/>
    <p:sldId id="288" r:id="rId55"/>
    <p:sldId id="341"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312" r:id="rId80"/>
    <p:sldId id="339" r:id="rId8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0"/>
    <p:restoredTop sz="83099"/>
  </p:normalViewPr>
  <p:slideViewPr>
    <p:cSldViewPr>
      <p:cViewPr varScale="1">
        <p:scale>
          <a:sx n="105" d="100"/>
          <a:sy n="105" d="100"/>
        </p:scale>
        <p:origin x="192" y="344"/>
      </p:cViewPr>
      <p:guideLst/>
    </p:cSldViewPr>
  </p:slideViewPr>
  <p:notesTextViewPr>
    <p:cViewPr>
      <p:scale>
        <a:sx n="1" d="1"/>
        <a:sy n="1" d="1"/>
      </p:scale>
      <p:origin x="0" y="0"/>
    </p:cViewPr>
  </p:notesTextViewPr>
  <p:notesViewPr>
    <p:cSldViewPr>
      <p:cViewPr varScale="1">
        <p:scale>
          <a:sx n="67" d="100"/>
          <a:sy n="67" d="100"/>
        </p:scale>
        <p:origin x="3216"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BBEFC-CFBC-1B47-9121-D930B86E6ED5}" type="doc">
      <dgm:prSet loTypeId="urn:microsoft.com/office/officeart/2005/8/layout/cycle1" loCatId="" qsTypeId="urn:microsoft.com/office/officeart/2005/8/quickstyle/simple1" qsCatId="simple" csTypeId="urn:microsoft.com/office/officeart/2005/8/colors/accent2_2" csCatId="accent2" phldr="1"/>
      <dgm:spPr/>
      <dgm:t>
        <a:bodyPr/>
        <a:lstStyle/>
        <a:p>
          <a:endParaRPr lang="en-US"/>
        </a:p>
      </dgm:t>
    </dgm:pt>
    <dgm:pt modelId="{0D0B060C-57B8-034B-BA58-C72B99E67640}">
      <dgm:prSet phldrT="[Text]"/>
      <dgm:spPr/>
      <dgm:t>
        <a:bodyPr/>
        <a:lstStyle/>
        <a:p>
          <a:r>
            <a:rPr lang="en-US">
              <a:latin typeface="Arial" panose="020B0604020202020204" pitchFamily="34" charset="0"/>
              <a:cs typeface="Arial" panose="020B0604020202020204" pitchFamily="34" charset="0"/>
            </a:rPr>
            <a:t>Market/</a:t>
          </a:r>
        </a:p>
        <a:p>
          <a:r>
            <a:rPr lang="en-US">
              <a:latin typeface="Arial" panose="020B0604020202020204" pitchFamily="34" charset="0"/>
              <a:cs typeface="Arial" panose="020B0604020202020204" pitchFamily="34" charset="0"/>
            </a:rPr>
            <a:t>Sales</a:t>
          </a:r>
          <a:endParaRPr lang="en-US" dirty="0">
            <a:latin typeface="Arial" panose="020B0604020202020204" pitchFamily="34" charset="0"/>
            <a:cs typeface="Arial" panose="020B0604020202020204" pitchFamily="34" charset="0"/>
          </a:endParaRPr>
        </a:p>
      </dgm:t>
    </dgm:pt>
    <dgm:pt modelId="{5F2EE223-5EBE-D443-A013-DBCAE11236F6}" type="parTrans" cxnId="{F11841AC-6D9B-4148-A393-FE6377C15242}">
      <dgm:prSet/>
      <dgm:spPr/>
      <dgm:t>
        <a:bodyPr/>
        <a:lstStyle/>
        <a:p>
          <a:endParaRPr lang="en-US">
            <a:solidFill>
              <a:srgbClr val="002060"/>
            </a:solidFill>
          </a:endParaRPr>
        </a:p>
      </dgm:t>
    </dgm:pt>
    <dgm:pt modelId="{3A89BBE1-6AA9-974C-B344-86F7B568779F}" type="sibTrans" cxnId="{F11841AC-6D9B-4148-A393-FE6377C15242}">
      <dgm:prSet/>
      <dgm:spPr/>
      <dgm:t>
        <a:bodyPr/>
        <a:lstStyle/>
        <a:p>
          <a:endParaRPr lang="en-US" dirty="0">
            <a:solidFill>
              <a:srgbClr val="002060"/>
            </a:solidFill>
          </a:endParaRPr>
        </a:p>
      </dgm:t>
    </dgm:pt>
    <dgm:pt modelId="{92583460-8463-414A-A7C9-58D5AD21BAEE}">
      <dgm:prSet phldrT="[Text]"/>
      <dgm:spPr/>
      <dgm:t>
        <a:bodyPr/>
        <a:lstStyle/>
        <a:p>
          <a:r>
            <a:rPr lang="en-US">
              <a:latin typeface="Arial" panose="020B0604020202020204" pitchFamily="34" charset="0"/>
              <a:cs typeface="Arial" panose="020B0604020202020204" pitchFamily="34" charset="0"/>
            </a:rPr>
            <a:t>Register/</a:t>
          </a:r>
        </a:p>
        <a:p>
          <a:r>
            <a:rPr lang="en-US">
              <a:latin typeface="Arial" panose="020B0604020202020204" pitchFamily="34" charset="0"/>
              <a:cs typeface="Arial" panose="020B0604020202020204" pitchFamily="34" charset="0"/>
            </a:rPr>
            <a:t>Payment</a:t>
          </a:r>
          <a:endParaRPr lang="en-US" dirty="0">
            <a:latin typeface="Arial" panose="020B0604020202020204" pitchFamily="34" charset="0"/>
            <a:cs typeface="Arial" panose="020B0604020202020204" pitchFamily="34" charset="0"/>
          </a:endParaRPr>
        </a:p>
      </dgm:t>
    </dgm:pt>
    <dgm:pt modelId="{D9C3AB79-C567-7D4B-A52C-42656BF16562}" type="parTrans" cxnId="{926628CA-88CB-AB48-BBE8-84A4EB13CE97}">
      <dgm:prSet/>
      <dgm:spPr/>
      <dgm:t>
        <a:bodyPr/>
        <a:lstStyle/>
        <a:p>
          <a:endParaRPr lang="en-US">
            <a:solidFill>
              <a:srgbClr val="002060"/>
            </a:solidFill>
          </a:endParaRPr>
        </a:p>
      </dgm:t>
    </dgm:pt>
    <dgm:pt modelId="{C245B613-E81E-6549-B98C-21BB150E08A4}" type="sibTrans" cxnId="{926628CA-88CB-AB48-BBE8-84A4EB13CE97}">
      <dgm:prSet/>
      <dgm:spPr/>
      <dgm:t>
        <a:bodyPr/>
        <a:lstStyle/>
        <a:p>
          <a:endParaRPr lang="en-US" dirty="0">
            <a:solidFill>
              <a:srgbClr val="002060"/>
            </a:solidFill>
          </a:endParaRPr>
        </a:p>
      </dgm:t>
    </dgm:pt>
    <dgm:pt modelId="{C4683934-2B03-7242-9858-96EAF5D1CD6B}">
      <dgm:prSet phldrT="[Text]"/>
      <dgm:spPr/>
      <dgm:t>
        <a:bodyPr/>
        <a:lstStyle/>
        <a:p>
          <a:r>
            <a:rPr lang="en-US">
              <a:latin typeface="Arial" panose="020B0604020202020204" pitchFamily="34" charset="0"/>
              <a:cs typeface="Arial" panose="020B0604020202020204" pitchFamily="34" charset="0"/>
            </a:rPr>
            <a:t>Class/</a:t>
          </a:r>
        </a:p>
        <a:p>
          <a:r>
            <a:rPr lang="en-US">
              <a:latin typeface="Arial" panose="020B0604020202020204" pitchFamily="34" charset="0"/>
              <a:cs typeface="Arial" panose="020B0604020202020204" pitchFamily="34" charset="0"/>
            </a:rPr>
            <a:t>Test</a:t>
          </a:r>
          <a:endParaRPr lang="en-US" dirty="0">
            <a:latin typeface="Arial" panose="020B0604020202020204" pitchFamily="34" charset="0"/>
            <a:cs typeface="Arial" panose="020B0604020202020204" pitchFamily="34" charset="0"/>
          </a:endParaRPr>
        </a:p>
      </dgm:t>
    </dgm:pt>
    <dgm:pt modelId="{5BF40899-4BB3-C844-A238-A0D82CCA616F}" type="parTrans" cxnId="{E7C2D12B-41E0-2F44-AF19-DB10B9C713CF}">
      <dgm:prSet/>
      <dgm:spPr/>
      <dgm:t>
        <a:bodyPr/>
        <a:lstStyle/>
        <a:p>
          <a:endParaRPr lang="en-US">
            <a:solidFill>
              <a:srgbClr val="002060"/>
            </a:solidFill>
          </a:endParaRPr>
        </a:p>
      </dgm:t>
    </dgm:pt>
    <dgm:pt modelId="{4522660F-0546-6149-84FB-68E75D8368FF}" type="sibTrans" cxnId="{E7C2D12B-41E0-2F44-AF19-DB10B9C713CF}">
      <dgm:prSet/>
      <dgm:spPr/>
      <dgm:t>
        <a:bodyPr/>
        <a:lstStyle/>
        <a:p>
          <a:endParaRPr lang="en-US" dirty="0">
            <a:solidFill>
              <a:srgbClr val="002060"/>
            </a:solidFill>
          </a:endParaRPr>
        </a:p>
      </dgm:t>
    </dgm:pt>
    <dgm:pt modelId="{C2D55C86-0627-D340-A5CD-B51B5469F41A}">
      <dgm:prSet phldrT="[Text]"/>
      <dgm:spPr/>
      <dgm:t>
        <a:bodyPr/>
        <a:lstStyle/>
        <a:p>
          <a:r>
            <a:rPr lang="en-US">
              <a:latin typeface="Arial" panose="020B0604020202020204" pitchFamily="34" charset="0"/>
              <a:cs typeface="Arial" panose="020B0604020202020204" pitchFamily="34" charset="0"/>
            </a:rPr>
            <a:t>Survey/</a:t>
          </a:r>
        </a:p>
        <a:p>
          <a:r>
            <a:rPr lang="en-US">
              <a:latin typeface="Arial" panose="020B0604020202020204" pitchFamily="34" charset="0"/>
              <a:cs typeface="Arial" panose="020B0604020202020204" pitchFamily="34" charset="0"/>
            </a:rPr>
            <a:t>Cross-sell</a:t>
          </a:r>
          <a:endParaRPr lang="en-US" dirty="0">
            <a:latin typeface="Arial" panose="020B0604020202020204" pitchFamily="34" charset="0"/>
            <a:cs typeface="Arial" panose="020B0604020202020204" pitchFamily="34" charset="0"/>
          </a:endParaRPr>
        </a:p>
      </dgm:t>
    </dgm:pt>
    <dgm:pt modelId="{AD0620B8-675D-4F49-82C3-9CF2F3D7568A}" type="parTrans" cxnId="{2BB03AF8-2CCB-9A4D-84EA-DFB8ED15F1A7}">
      <dgm:prSet/>
      <dgm:spPr/>
      <dgm:t>
        <a:bodyPr/>
        <a:lstStyle/>
        <a:p>
          <a:endParaRPr lang="en-US">
            <a:solidFill>
              <a:srgbClr val="002060"/>
            </a:solidFill>
          </a:endParaRPr>
        </a:p>
      </dgm:t>
    </dgm:pt>
    <dgm:pt modelId="{B4B47B1D-27FF-7F44-A39F-CAC945AA06F1}" type="sibTrans" cxnId="{2BB03AF8-2CCB-9A4D-84EA-DFB8ED15F1A7}">
      <dgm:prSet/>
      <dgm:spPr/>
      <dgm:t>
        <a:bodyPr/>
        <a:lstStyle/>
        <a:p>
          <a:endParaRPr lang="en-US" dirty="0">
            <a:solidFill>
              <a:srgbClr val="002060"/>
            </a:solidFill>
          </a:endParaRPr>
        </a:p>
      </dgm:t>
    </dgm:pt>
    <dgm:pt modelId="{E10CD96D-0B18-6245-B3B8-83B7FADA13AC}">
      <dgm:prSet phldrT="[Text]"/>
      <dgm:spPr/>
      <dgm:t>
        <a:bodyPr/>
        <a:lstStyle/>
        <a:p>
          <a:r>
            <a:rPr lang="en-US">
              <a:latin typeface="Arial" panose="020B0604020202020204" pitchFamily="34" charset="0"/>
              <a:cs typeface="Arial" panose="020B0604020202020204" pitchFamily="34" charset="0"/>
            </a:rPr>
            <a:t>Recruit/</a:t>
          </a:r>
        </a:p>
        <a:p>
          <a:r>
            <a:rPr lang="en-US">
              <a:latin typeface="Arial" panose="020B0604020202020204" pitchFamily="34" charset="0"/>
              <a:cs typeface="Arial" panose="020B0604020202020204" pitchFamily="34" charset="0"/>
            </a:rPr>
            <a:t>Retain</a:t>
          </a:r>
          <a:endParaRPr lang="en-US" dirty="0">
            <a:latin typeface="Arial" panose="020B0604020202020204" pitchFamily="34" charset="0"/>
            <a:cs typeface="Arial" panose="020B0604020202020204" pitchFamily="34" charset="0"/>
          </a:endParaRPr>
        </a:p>
      </dgm:t>
    </dgm:pt>
    <dgm:pt modelId="{677962DB-F091-8A42-9DAF-327E2CFEA0B2}" type="parTrans" cxnId="{994EC8FA-08F0-9944-9655-4EC4947CDB3F}">
      <dgm:prSet/>
      <dgm:spPr/>
      <dgm:t>
        <a:bodyPr/>
        <a:lstStyle/>
        <a:p>
          <a:endParaRPr lang="en-US">
            <a:solidFill>
              <a:srgbClr val="002060"/>
            </a:solidFill>
          </a:endParaRPr>
        </a:p>
      </dgm:t>
    </dgm:pt>
    <dgm:pt modelId="{B05EE040-0AE3-5843-945C-D333CCBCD814}" type="sibTrans" cxnId="{994EC8FA-08F0-9944-9655-4EC4947CDB3F}">
      <dgm:prSet/>
      <dgm:spPr/>
      <dgm:t>
        <a:bodyPr/>
        <a:lstStyle/>
        <a:p>
          <a:endParaRPr lang="en-US" dirty="0">
            <a:solidFill>
              <a:srgbClr val="002060"/>
            </a:solidFill>
          </a:endParaRPr>
        </a:p>
      </dgm:t>
    </dgm:pt>
    <dgm:pt modelId="{EF4E7F4E-989F-0041-A008-5925DA28EB15}">
      <dgm:prSet/>
      <dgm:spPr/>
      <dgm:t>
        <a:bodyPr/>
        <a:lstStyle/>
        <a:p>
          <a:r>
            <a:rPr lang="en-US">
              <a:latin typeface="Arial" panose="020B0604020202020204" pitchFamily="34" charset="0"/>
              <a:cs typeface="Arial" panose="020B0604020202020204" pitchFamily="34" charset="0"/>
            </a:rPr>
            <a:t>Member/</a:t>
          </a:r>
        </a:p>
        <a:p>
          <a:r>
            <a:rPr lang="en-US">
              <a:latin typeface="Arial" panose="020B0604020202020204" pitchFamily="34" charset="0"/>
              <a:cs typeface="Arial" panose="020B0604020202020204" pitchFamily="34" charset="0"/>
            </a:rPr>
            <a:t>Officer</a:t>
          </a:r>
          <a:endParaRPr lang="en-US" dirty="0">
            <a:latin typeface="Arial" panose="020B0604020202020204" pitchFamily="34" charset="0"/>
            <a:cs typeface="Arial" panose="020B0604020202020204" pitchFamily="34" charset="0"/>
          </a:endParaRPr>
        </a:p>
      </dgm:t>
    </dgm:pt>
    <dgm:pt modelId="{8D7CE1B3-7620-BD4B-B274-86471130047E}" type="parTrans" cxnId="{AFD7BFB4-7F95-9846-8911-768CA953D91E}">
      <dgm:prSet/>
      <dgm:spPr/>
      <dgm:t>
        <a:bodyPr/>
        <a:lstStyle/>
        <a:p>
          <a:endParaRPr lang="en-US">
            <a:solidFill>
              <a:srgbClr val="002060"/>
            </a:solidFill>
          </a:endParaRPr>
        </a:p>
      </dgm:t>
    </dgm:pt>
    <dgm:pt modelId="{515AB7E2-35F3-E144-913B-F59B36D7AE25}" type="sibTrans" cxnId="{AFD7BFB4-7F95-9846-8911-768CA953D91E}">
      <dgm:prSet/>
      <dgm:spPr/>
      <dgm:t>
        <a:bodyPr/>
        <a:lstStyle/>
        <a:p>
          <a:endParaRPr lang="en-US">
            <a:solidFill>
              <a:srgbClr val="002060"/>
            </a:solidFill>
          </a:endParaRPr>
        </a:p>
      </dgm:t>
    </dgm:pt>
    <dgm:pt modelId="{42E0FEC7-506F-C343-B915-240BC25B2053}" type="pres">
      <dgm:prSet presAssocID="{4A2BBEFC-CFBC-1B47-9121-D930B86E6ED5}" presName="cycle" presStyleCnt="0">
        <dgm:presLayoutVars>
          <dgm:dir/>
          <dgm:resizeHandles val="exact"/>
        </dgm:presLayoutVars>
      </dgm:prSet>
      <dgm:spPr/>
    </dgm:pt>
    <dgm:pt modelId="{78969A7E-DCEA-4C4D-A0A5-2077BF19F476}" type="pres">
      <dgm:prSet presAssocID="{0D0B060C-57B8-034B-BA58-C72B99E67640}" presName="dummy" presStyleCnt="0"/>
      <dgm:spPr/>
    </dgm:pt>
    <dgm:pt modelId="{624956AA-84B6-C142-9FB0-C9AF48750D36}" type="pres">
      <dgm:prSet presAssocID="{0D0B060C-57B8-034B-BA58-C72B99E67640}" presName="node" presStyleLbl="revTx" presStyleIdx="0" presStyleCnt="6">
        <dgm:presLayoutVars>
          <dgm:bulletEnabled val="1"/>
        </dgm:presLayoutVars>
      </dgm:prSet>
      <dgm:spPr/>
    </dgm:pt>
    <dgm:pt modelId="{3F718DB4-FCF4-144E-936A-6A8CDA4DE9B6}" type="pres">
      <dgm:prSet presAssocID="{3A89BBE1-6AA9-974C-B344-86F7B568779F}" presName="sibTrans" presStyleLbl="node1" presStyleIdx="0" presStyleCnt="6"/>
      <dgm:spPr/>
    </dgm:pt>
    <dgm:pt modelId="{BA139DEE-936B-794D-9669-12780F9A82C1}" type="pres">
      <dgm:prSet presAssocID="{92583460-8463-414A-A7C9-58D5AD21BAEE}" presName="dummy" presStyleCnt="0"/>
      <dgm:spPr/>
    </dgm:pt>
    <dgm:pt modelId="{7F04D449-3AE0-E44F-95AE-C78801840BB0}" type="pres">
      <dgm:prSet presAssocID="{92583460-8463-414A-A7C9-58D5AD21BAEE}" presName="node" presStyleLbl="revTx" presStyleIdx="1" presStyleCnt="6">
        <dgm:presLayoutVars>
          <dgm:bulletEnabled val="1"/>
        </dgm:presLayoutVars>
      </dgm:prSet>
      <dgm:spPr/>
    </dgm:pt>
    <dgm:pt modelId="{83B6872C-B9CB-9247-A553-067FCC81A2CF}" type="pres">
      <dgm:prSet presAssocID="{C245B613-E81E-6549-B98C-21BB150E08A4}" presName="sibTrans" presStyleLbl="node1" presStyleIdx="1" presStyleCnt="6"/>
      <dgm:spPr/>
    </dgm:pt>
    <dgm:pt modelId="{2F3900BA-DE86-1E45-8309-B36C2FE31273}" type="pres">
      <dgm:prSet presAssocID="{C4683934-2B03-7242-9858-96EAF5D1CD6B}" presName="dummy" presStyleCnt="0"/>
      <dgm:spPr/>
    </dgm:pt>
    <dgm:pt modelId="{2D1B063C-6882-8B49-9E4A-BB922D7A0A85}" type="pres">
      <dgm:prSet presAssocID="{C4683934-2B03-7242-9858-96EAF5D1CD6B}" presName="node" presStyleLbl="revTx" presStyleIdx="2" presStyleCnt="6">
        <dgm:presLayoutVars>
          <dgm:bulletEnabled val="1"/>
        </dgm:presLayoutVars>
      </dgm:prSet>
      <dgm:spPr/>
    </dgm:pt>
    <dgm:pt modelId="{4F921956-99E2-2F4F-AB78-20DA0DC63791}" type="pres">
      <dgm:prSet presAssocID="{4522660F-0546-6149-84FB-68E75D8368FF}" presName="sibTrans" presStyleLbl="node1" presStyleIdx="2" presStyleCnt="6"/>
      <dgm:spPr/>
    </dgm:pt>
    <dgm:pt modelId="{E94C278F-0A3B-8443-B972-215893FE2B55}" type="pres">
      <dgm:prSet presAssocID="{C2D55C86-0627-D340-A5CD-B51B5469F41A}" presName="dummy" presStyleCnt="0"/>
      <dgm:spPr/>
    </dgm:pt>
    <dgm:pt modelId="{EEC74FFE-7CFF-EA4D-8485-398A887DD9F3}" type="pres">
      <dgm:prSet presAssocID="{C2D55C86-0627-D340-A5CD-B51B5469F41A}" presName="node" presStyleLbl="revTx" presStyleIdx="3" presStyleCnt="6">
        <dgm:presLayoutVars>
          <dgm:bulletEnabled val="1"/>
        </dgm:presLayoutVars>
      </dgm:prSet>
      <dgm:spPr/>
    </dgm:pt>
    <dgm:pt modelId="{3F016EE7-7B44-EB4A-A7FA-21EF99E22ED5}" type="pres">
      <dgm:prSet presAssocID="{B4B47B1D-27FF-7F44-A39F-CAC945AA06F1}" presName="sibTrans" presStyleLbl="node1" presStyleIdx="3" presStyleCnt="6"/>
      <dgm:spPr/>
    </dgm:pt>
    <dgm:pt modelId="{40206DB2-0839-0E41-BA2A-23DD6BB0F8F7}" type="pres">
      <dgm:prSet presAssocID="{E10CD96D-0B18-6245-B3B8-83B7FADA13AC}" presName="dummy" presStyleCnt="0"/>
      <dgm:spPr/>
    </dgm:pt>
    <dgm:pt modelId="{2D286E39-ED83-094C-8B62-492D90BE2559}" type="pres">
      <dgm:prSet presAssocID="{E10CD96D-0B18-6245-B3B8-83B7FADA13AC}" presName="node" presStyleLbl="revTx" presStyleIdx="4" presStyleCnt="6">
        <dgm:presLayoutVars>
          <dgm:bulletEnabled val="1"/>
        </dgm:presLayoutVars>
      </dgm:prSet>
      <dgm:spPr/>
    </dgm:pt>
    <dgm:pt modelId="{AE6AF744-8DD2-AF44-8955-0705AB553D1F}" type="pres">
      <dgm:prSet presAssocID="{B05EE040-0AE3-5843-945C-D333CCBCD814}" presName="sibTrans" presStyleLbl="node1" presStyleIdx="4" presStyleCnt="6"/>
      <dgm:spPr/>
    </dgm:pt>
    <dgm:pt modelId="{16554304-05DE-144E-8FDE-D8017FD1D99A}" type="pres">
      <dgm:prSet presAssocID="{EF4E7F4E-989F-0041-A008-5925DA28EB15}" presName="dummy" presStyleCnt="0"/>
      <dgm:spPr/>
    </dgm:pt>
    <dgm:pt modelId="{CF9CC3CC-C240-9C40-A658-5BF1A9C23BA8}" type="pres">
      <dgm:prSet presAssocID="{EF4E7F4E-989F-0041-A008-5925DA28EB15}" presName="node" presStyleLbl="revTx" presStyleIdx="5" presStyleCnt="6">
        <dgm:presLayoutVars>
          <dgm:bulletEnabled val="1"/>
        </dgm:presLayoutVars>
      </dgm:prSet>
      <dgm:spPr/>
    </dgm:pt>
    <dgm:pt modelId="{31E01E9C-AA6F-B948-AD20-878A7B097903}" type="pres">
      <dgm:prSet presAssocID="{515AB7E2-35F3-E144-913B-F59B36D7AE25}" presName="sibTrans" presStyleLbl="node1" presStyleIdx="5" presStyleCnt="6"/>
      <dgm:spPr/>
    </dgm:pt>
  </dgm:ptLst>
  <dgm:cxnLst>
    <dgm:cxn modelId="{E8561C1A-89FE-42B6-BC78-98B9E0A32C33}" type="presOf" srcId="{3A89BBE1-6AA9-974C-B344-86F7B568779F}" destId="{3F718DB4-FCF4-144E-936A-6A8CDA4DE9B6}" srcOrd="0" destOrd="0" presId="urn:microsoft.com/office/officeart/2005/8/layout/cycle1"/>
    <dgm:cxn modelId="{C84A8229-6181-46BA-8F8E-4550E3F03D79}" type="presOf" srcId="{EF4E7F4E-989F-0041-A008-5925DA28EB15}" destId="{CF9CC3CC-C240-9C40-A658-5BF1A9C23BA8}" srcOrd="0" destOrd="0" presId="urn:microsoft.com/office/officeart/2005/8/layout/cycle1"/>
    <dgm:cxn modelId="{E7C2D12B-41E0-2F44-AF19-DB10B9C713CF}" srcId="{4A2BBEFC-CFBC-1B47-9121-D930B86E6ED5}" destId="{C4683934-2B03-7242-9858-96EAF5D1CD6B}" srcOrd="2" destOrd="0" parTransId="{5BF40899-4BB3-C844-A238-A0D82CCA616F}" sibTransId="{4522660F-0546-6149-84FB-68E75D8368FF}"/>
    <dgm:cxn modelId="{8B44663D-BF2F-48E1-BB58-A24C2A10BD2C}" type="presOf" srcId="{C4683934-2B03-7242-9858-96EAF5D1CD6B}" destId="{2D1B063C-6882-8B49-9E4A-BB922D7A0A85}" srcOrd="0" destOrd="0" presId="urn:microsoft.com/office/officeart/2005/8/layout/cycle1"/>
    <dgm:cxn modelId="{2A098F52-00C7-4D80-A5DC-510FD7B47F5D}" type="presOf" srcId="{4A2BBEFC-CFBC-1B47-9121-D930B86E6ED5}" destId="{42E0FEC7-506F-C343-B915-240BC25B2053}" srcOrd="0" destOrd="0" presId="urn:microsoft.com/office/officeart/2005/8/layout/cycle1"/>
    <dgm:cxn modelId="{96174A63-9137-4688-87A4-0635AB614D6C}" type="presOf" srcId="{515AB7E2-35F3-E144-913B-F59B36D7AE25}" destId="{31E01E9C-AA6F-B948-AD20-878A7B097903}" srcOrd="0" destOrd="0" presId="urn:microsoft.com/office/officeart/2005/8/layout/cycle1"/>
    <dgm:cxn modelId="{4297359A-EA74-4ED6-8278-8FBB0207E940}" type="presOf" srcId="{4522660F-0546-6149-84FB-68E75D8368FF}" destId="{4F921956-99E2-2F4F-AB78-20DA0DC63791}" srcOrd="0" destOrd="0" presId="urn:microsoft.com/office/officeart/2005/8/layout/cycle1"/>
    <dgm:cxn modelId="{4F5EB7AA-D9D7-4A83-9B2F-5F6DF78C1EF4}" type="presOf" srcId="{E10CD96D-0B18-6245-B3B8-83B7FADA13AC}" destId="{2D286E39-ED83-094C-8B62-492D90BE2559}" srcOrd="0" destOrd="0" presId="urn:microsoft.com/office/officeart/2005/8/layout/cycle1"/>
    <dgm:cxn modelId="{F11841AC-6D9B-4148-A393-FE6377C15242}" srcId="{4A2BBEFC-CFBC-1B47-9121-D930B86E6ED5}" destId="{0D0B060C-57B8-034B-BA58-C72B99E67640}" srcOrd="0" destOrd="0" parTransId="{5F2EE223-5EBE-D443-A013-DBCAE11236F6}" sibTransId="{3A89BBE1-6AA9-974C-B344-86F7B568779F}"/>
    <dgm:cxn modelId="{027B40AE-B5CD-4C2A-8D70-E3B762736F29}" type="presOf" srcId="{C245B613-E81E-6549-B98C-21BB150E08A4}" destId="{83B6872C-B9CB-9247-A553-067FCC81A2CF}" srcOrd="0" destOrd="0" presId="urn:microsoft.com/office/officeart/2005/8/layout/cycle1"/>
    <dgm:cxn modelId="{11C12BB3-D551-44DE-BBA4-C23BA9D0D9BC}" type="presOf" srcId="{92583460-8463-414A-A7C9-58D5AD21BAEE}" destId="{7F04D449-3AE0-E44F-95AE-C78801840BB0}" srcOrd="0" destOrd="0" presId="urn:microsoft.com/office/officeart/2005/8/layout/cycle1"/>
    <dgm:cxn modelId="{AFD7BFB4-7F95-9846-8911-768CA953D91E}" srcId="{4A2BBEFC-CFBC-1B47-9121-D930B86E6ED5}" destId="{EF4E7F4E-989F-0041-A008-5925DA28EB15}" srcOrd="5" destOrd="0" parTransId="{8D7CE1B3-7620-BD4B-B274-86471130047E}" sibTransId="{515AB7E2-35F3-E144-913B-F59B36D7AE25}"/>
    <dgm:cxn modelId="{926628CA-88CB-AB48-BBE8-84A4EB13CE97}" srcId="{4A2BBEFC-CFBC-1B47-9121-D930B86E6ED5}" destId="{92583460-8463-414A-A7C9-58D5AD21BAEE}" srcOrd="1" destOrd="0" parTransId="{D9C3AB79-C567-7D4B-A52C-42656BF16562}" sibTransId="{C245B613-E81E-6549-B98C-21BB150E08A4}"/>
    <dgm:cxn modelId="{27635AD0-4503-4461-8F99-B84EA4C8B211}" type="presOf" srcId="{B4B47B1D-27FF-7F44-A39F-CAC945AA06F1}" destId="{3F016EE7-7B44-EB4A-A7FA-21EF99E22ED5}" srcOrd="0" destOrd="0" presId="urn:microsoft.com/office/officeart/2005/8/layout/cycle1"/>
    <dgm:cxn modelId="{535524D1-483F-405B-9C1F-A486335813C9}" type="presOf" srcId="{B05EE040-0AE3-5843-945C-D333CCBCD814}" destId="{AE6AF744-8DD2-AF44-8955-0705AB553D1F}" srcOrd="0" destOrd="0" presId="urn:microsoft.com/office/officeart/2005/8/layout/cycle1"/>
    <dgm:cxn modelId="{43C5F3DD-B28F-499D-9565-C1BF5035D23B}" type="presOf" srcId="{0D0B060C-57B8-034B-BA58-C72B99E67640}" destId="{624956AA-84B6-C142-9FB0-C9AF48750D36}" srcOrd="0" destOrd="0" presId="urn:microsoft.com/office/officeart/2005/8/layout/cycle1"/>
    <dgm:cxn modelId="{EF867EF3-C1EC-462D-8629-482404C4772B}" type="presOf" srcId="{C2D55C86-0627-D340-A5CD-B51B5469F41A}" destId="{EEC74FFE-7CFF-EA4D-8485-398A887DD9F3}" srcOrd="0" destOrd="0" presId="urn:microsoft.com/office/officeart/2005/8/layout/cycle1"/>
    <dgm:cxn modelId="{2BB03AF8-2CCB-9A4D-84EA-DFB8ED15F1A7}" srcId="{4A2BBEFC-CFBC-1B47-9121-D930B86E6ED5}" destId="{C2D55C86-0627-D340-A5CD-B51B5469F41A}" srcOrd="3" destOrd="0" parTransId="{AD0620B8-675D-4F49-82C3-9CF2F3D7568A}" sibTransId="{B4B47B1D-27FF-7F44-A39F-CAC945AA06F1}"/>
    <dgm:cxn modelId="{994EC8FA-08F0-9944-9655-4EC4947CDB3F}" srcId="{4A2BBEFC-CFBC-1B47-9121-D930B86E6ED5}" destId="{E10CD96D-0B18-6245-B3B8-83B7FADA13AC}" srcOrd="4" destOrd="0" parTransId="{677962DB-F091-8A42-9DAF-327E2CFEA0B2}" sibTransId="{B05EE040-0AE3-5843-945C-D333CCBCD814}"/>
    <dgm:cxn modelId="{E2F6457C-00F8-4DAE-BE6C-1D072DCB23A5}" type="presParOf" srcId="{42E0FEC7-506F-C343-B915-240BC25B2053}" destId="{78969A7E-DCEA-4C4D-A0A5-2077BF19F476}" srcOrd="0" destOrd="0" presId="urn:microsoft.com/office/officeart/2005/8/layout/cycle1"/>
    <dgm:cxn modelId="{A1EAF18F-0FAC-48A6-AD3E-F71F5C949CCB}" type="presParOf" srcId="{42E0FEC7-506F-C343-B915-240BC25B2053}" destId="{624956AA-84B6-C142-9FB0-C9AF48750D36}" srcOrd="1" destOrd="0" presId="urn:microsoft.com/office/officeart/2005/8/layout/cycle1"/>
    <dgm:cxn modelId="{F981179C-A1DA-45F1-A225-A6F8E016DA89}" type="presParOf" srcId="{42E0FEC7-506F-C343-B915-240BC25B2053}" destId="{3F718DB4-FCF4-144E-936A-6A8CDA4DE9B6}" srcOrd="2" destOrd="0" presId="urn:microsoft.com/office/officeart/2005/8/layout/cycle1"/>
    <dgm:cxn modelId="{63CE8EBE-7858-4588-AD1D-B8E3EF4E7A98}" type="presParOf" srcId="{42E0FEC7-506F-C343-B915-240BC25B2053}" destId="{BA139DEE-936B-794D-9669-12780F9A82C1}" srcOrd="3" destOrd="0" presId="urn:microsoft.com/office/officeart/2005/8/layout/cycle1"/>
    <dgm:cxn modelId="{99E9F9BD-057B-44C1-915D-9EC0AC579409}" type="presParOf" srcId="{42E0FEC7-506F-C343-B915-240BC25B2053}" destId="{7F04D449-3AE0-E44F-95AE-C78801840BB0}" srcOrd="4" destOrd="0" presId="urn:microsoft.com/office/officeart/2005/8/layout/cycle1"/>
    <dgm:cxn modelId="{36BC80C2-379E-4E33-A390-697A7622A18D}" type="presParOf" srcId="{42E0FEC7-506F-C343-B915-240BC25B2053}" destId="{83B6872C-B9CB-9247-A553-067FCC81A2CF}" srcOrd="5" destOrd="0" presId="urn:microsoft.com/office/officeart/2005/8/layout/cycle1"/>
    <dgm:cxn modelId="{3EFD2233-856E-4CCD-88F6-20709B7EC274}" type="presParOf" srcId="{42E0FEC7-506F-C343-B915-240BC25B2053}" destId="{2F3900BA-DE86-1E45-8309-B36C2FE31273}" srcOrd="6" destOrd="0" presId="urn:microsoft.com/office/officeart/2005/8/layout/cycle1"/>
    <dgm:cxn modelId="{FF05A4D4-EA79-47D2-9BD6-0DF5735EDD24}" type="presParOf" srcId="{42E0FEC7-506F-C343-B915-240BC25B2053}" destId="{2D1B063C-6882-8B49-9E4A-BB922D7A0A85}" srcOrd="7" destOrd="0" presId="urn:microsoft.com/office/officeart/2005/8/layout/cycle1"/>
    <dgm:cxn modelId="{0FF85B7F-2B70-4273-B3F3-F6CC326EA346}" type="presParOf" srcId="{42E0FEC7-506F-C343-B915-240BC25B2053}" destId="{4F921956-99E2-2F4F-AB78-20DA0DC63791}" srcOrd="8" destOrd="0" presId="urn:microsoft.com/office/officeart/2005/8/layout/cycle1"/>
    <dgm:cxn modelId="{4C572D5C-AEA9-4A94-819C-E5FBC31163BE}" type="presParOf" srcId="{42E0FEC7-506F-C343-B915-240BC25B2053}" destId="{E94C278F-0A3B-8443-B972-215893FE2B55}" srcOrd="9" destOrd="0" presId="urn:microsoft.com/office/officeart/2005/8/layout/cycle1"/>
    <dgm:cxn modelId="{F5004C8C-E6A3-45A8-B932-77026EF32B93}" type="presParOf" srcId="{42E0FEC7-506F-C343-B915-240BC25B2053}" destId="{EEC74FFE-7CFF-EA4D-8485-398A887DD9F3}" srcOrd="10" destOrd="0" presId="urn:microsoft.com/office/officeart/2005/8/layout/cycle1"/>
    <dgm:cxn modelId="{CDCFD5F4-760C-497E-99BF-25CCF4C77B84}" type="presParOf" srcId="{42E0FEC7-506F-C343-B915-240BC25B2053}" destId="{3F016EE7-7B44-EB4A-A7FA-21EF99E22ED5}" srcOrd="11" destOrd="0" presId="urn:microsoft.com/office/officeart/2005/8/layout/cycle1"/>
    <dgm:cxn modelId="{F9EAF3E5-498C-495A-8884-19BAC813802E}" type="presParOf" srcId="{42E0FEC7-506F-C343-B915-240BC25B2053}" destId="{40206DB2-0839-0E41-BA2A-23DD6BB0F8F7}" srcOrd="12" destOrd="0" presId="urn:microsoft.com/office/officeart/2005/8/layout/cycle1"/>
    <dgm:cxn modelId="{EA45BE2C-7C82-456C-88FD-42B15DCC4870}" type="presParOf" srcId="{42E0FEC7-506F-C343-B915-240BC25B2053}" destId="{2D286E39-ED83-094C-8B62-492D90BE2559}" srcOrd="13" destOrd="0" presId="urn:microsoft.com/office/officeart/2005/8/layout/cycle1"/>
    <dgm:cxn modelId="{0E9B5C9C-1DC5-4C46-8691-8DD52F451F07}" type="presParOf" srcId="{42E0FEC7-506F-C343-B915-240BC25B2053}" destId="{AE6AF744-8DD2-AF44-8955-0705AB553D1F}" srcOrd="14" destOrd="0" presId="urn:microsoft.com/office/officeart/2005/8/layout/cycle1"/>
    <dgm:cxn modelId="{1C29051D-FC1E-422A-BCC6-41FAA35BA075}" type="presParOf" srcId="{42E0FEC7-506F-C343-B915-240BC25B2053}" destId="{16554304-05DE-144E-8FDE-D8017FD1D99A}" srcOrd="15" destOrd="0" presId="urn:microsoft.com/office/officeart/2005/8/layout/cycle1"/>
    <dgm:cxn modelId="{C9AFDFAC-4078-40D0-B1B0-09FA829A527E}" type="presParOf" srcId="{42E0FEC7-506F-C343-B915-240BC25B2053}" destId="{CF9CC3CC-C240-9C40-A658-5BF1A9C23BA8}" srcOrd="16" destOrd="0" presId="urn:microsoft.com/office/officeart/2005/8/layout/cycle1"/>
    <dgm:cxn modelId="{9221BB99-C021-4F28-B9CE-F3177A24CE39}" type="presParOf" srcId="{42E0FEC7-506F-C343-B915-240BC25B2053}" destId="{31E01E9C-AA6F-B948-AD20-878A7B097903}"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EBC4E5F-0A75-FD48-ABED-AD108DEA370B}" type="doc">
      <dgm:prSet loTypeId="urn:microsoft.com/office/officeart/2005/8/layout/target1" loCatId="" qsTypeId="urn:microsoft.com/office/officeart/2005/8/quickstyle/simple1" qsCatId="simple" csTypeId="urn:microsoft.com/office/officeart/2005/8/colors/accent6_2" csCatId="accent6" phldr="1"/>
      <dgm:spPr/>
    </dgm:pt>
    <dgm:pt modelId="{B875CDF7-213F-5246-A4F1-E9547910EB8B}">
      <dgm:prSet phldrT="[Text]"/>
      <dgm:spPr/>
      <dgm:t>
        <a:bodyPr/>
        <a:lstStyle/>
        <a:p>
          <a:r>
            <a:rPr lang="en-US" dirty="0">
              <a:latin typeface="Arial" panose="020B0604020202020204" pitchFamily="34" charset="0"/>
              <a:cs typeface="Arial" panose="020B0604020202020204" pitchFamily="34" charset="0"/>
            </a:rPr>
            <a:t>Face to Face Class</a:t>
          </a:r>
        </a:p>
      </dgm:t>
    </dgm:pt>
    <dgm:pt modelId="{D1397B34-E8E9-034A-8541-2F02EC19F4DA}" type="parTrans" cxnId="{3FFF3BE0-CDAD-9742-9E81-24ADFD711B92}">
      <dgm:prSet/>
      <dgm:spPr/>
      <dgm:t>
        <a:bodyPr/>
        <a:lstStyle/>
        <a:p>
          <a:endParaRPr lang="en-US">
            <a:solidFill>
              <a:schemeClr val="accent1"/>
            </a:solidFill>
          </a:endParaRPr>
        </a:p>
      </dgm:t>
    </dgm:pt>
    <dgm:pt modelId="{000714F5-BE6D-C646-BE14-963CF5FFD0FD}" type="sibTrans" cxnId="{3FFF3BE0-CDAD-9742-9E81-24ADFD711B92}">
      <dgm:prSet/>
      <dgm:spPr/>
      <dgm:t>
        <a:bodyPr/>
        <a:lstStyle/>
        <a:p>
          <a:endParaRPr lang="en-US">
            <a:solidFill>
              <a:schemeClr val="accent1"/>
            </a:solidFill>
          </a:endParaRPr>
        </a:p>
      </dgm:t>
    </dgm:pt>
    <dgm:pt modelId="{92D45B52-7CE5-6549-BDFF-C893AD31EFA6}">
      <dgm:prSet phldrT="[Text]"/>
      <dgm:spPr/>
      <dgm:t>
        <a:bodyPr/>
        <a:lstStyle/>
        <a:p>
          <a:r>
            <a:rPr lang="en-US" dirty="0">
              <a:latin typeface="Arial" panose="020B0604020202020204" pitchFamily="34" charset="0"/>
              <a:cs typeface="Arial" panose="020B0604020202020204" pitchFamily="34" charset="0"/>
            </a:rPr>
            <a:t>Online self-study (generic)</a:t>
          </a:r>
        </a:p>
      </dgm:t>
    </dgm:pt>
    <dgm:pt modelId="{D71CF2CF-561B-C540-983C-E65E998C3775}" type="parTrans" cxnId="{EB4A8A78-C4E5-BC40-82B7-742DFA6B28D5}">
      <dgm:prSet/>
      <dgm:spPr/>
      <dgm:t>
        <a:bodyPr/>
        <a:lstStyle/>
        <a:p>
          <a:endParaRPr lang="en-US">
            <a:solidFill>
              <a:schemeClr val="accent1"/>
            </a:solidFill>
          </a:endParaRPr>
        </a:p>
      </dgm:t>
    </dgm:pt>
    <dgm:pt modelId="{0AAE8ED0-99DB-1646-B317-726EB8057A89}" type="sibTrans" cxnId="{EB4A8A78-C4E5-BC40-82B7-742DFA6B28D5}">
      <dgm:prSet/>
      <dgm:spPr/>
      <dgm:t>
        <a:bodyPr/>
        <a:lstStyle/>
        <a:p>
          <a:endParaRPr lang="en-US">
            <a:solidFill>
              <a:schemeClr val="accent1"/>
            </a:solidFill>
          </a:endParaRPr>
        </a:p>
      </dgm:t>
    </dgm:pt>
    <dgm:pt modelId="{70C05D60-B411-6240-9A44-407AF4159D47}">
      <dgm:prSet phldrT="[Text]"/>
      <dgm:spPr/>
      <dgm:t>
        <a:bodyPr/>
        <a:lstStyle/>
        <a:p>
          <a:r>
            <a:rPr lang="en-US" dirty="0">
              <a:latin typeface="Arial" panose="020B0604020202020204" pitchFamily="34" charset="0"/>
              <a:cs typeface="Arial" panose="020B0604020202020204" pitchFamily="34" charset="0"/>
            </a:rPr>
            <a:t>Video class with </a:t>
          </a:r>
        </a:p>
        <a:p>
          <a:r>
            <a:rPr lang="en-US" dirty="0">
              <a:latin typeface="Arial" panose="020B0604020202020204" pitchFamily="34" charset="0"/>
              <a:cs typeface="Arial" panose="020B0604020202020204" pitchFamily="34" charset="0"/>
            </a:rPr>
            <a:t>Auxiliary Instructors</a:t>
          </a:r>
        </a:p>
      </dgm:t>
    </dgm:pt>
    <dgm:pt modelId="{DAB41086-14D7-CB4E-9187-2BFB8DB3791C}" type="parTrans" cxnId="{5632272F-4CD6-A049-A928-6205BF4F5294}">
      <dgm:prSet/>
      <dgm:spPr/>
      <dgm:t>
        <a:bodyPr/>
        <a:lstStyle/>
        <a:p>
          <a:endParaRPr lang="en-US">
            <a:solidFill>
              <a:schemeClr val="accent1"/>
            </a:solidFill>
          </a:endParaRPr>
        </a:p>
      </dgm:t>
    </dgm:pt>
    <dgm:pt modelId="{5B158EBE-7C2D-9F43-8FFF-EFC8F543298C}" type="sibTrans" cxnId="{5632272F-4CD6-A049-A928-6205BF4F5294}">
      <dgm:prSet/>
      <dgm:spPr/>
      <dgm:t>
        <a:bodyPr/>
        <a:lstStyle/>
        <a:p>
          <a:endParaRPr lang="en-US">
            <a:solidFill>
              <a:schemeClr val="accent1"/>
            </a:solidFill>
          </a:endParaRPr>
        </a:p>
      </dgm:t>
    </dgm:pt>
    <dgm:pt modelId="{7A4BD627-4A72-494A-8AC8-7BC317717E84}" type="pres">
      <dgm:prSet presAssocID="{DEBC4E5F-0A75-FD48-ABED-AD108DEA370B}" presName="composite" presStyleCnt="0">
        <dgm:presLayoutVars>
          <dgm:chMax val="5"/>
          <dgm:dir/>
          <dgm:resizeHandles val="exact"/>
        </dgm:presLayoutVars>
      </dgm:prSet>
      <dgm:spPr/>
    </dgm:pt>
    <dgm:pt modelId="{0A7600E3-68AA-AD40-B568-0641864AEB06}" type="pres">
      <dgm:prSet presAssocID="{B875CDF7-213F-5246-A4F1-E9547910EB8B}" presName="circle1" presStyleLbl="lnNode1" presStyleIdx="0" presStyleCnt="3"/>
      <dgm:spPr/>
    </dgm:pt>
    <dgm:pt modelId="{22E33A87-67A6-BF4E-AED8-33CDCBF08847}" type="pres">
      <dgm:prSet presAssocID="{B875CDF7-213F-5246-A4F1-E9547910EB8B}" presName="text1" presStyleLbl="revTx" presStyleIdx="0" presStyleCnt="3" custScaleX="170900" custLinFactNeighborX="45472">
        <dgm:presLayoutVars>
          <dgm:bulletEnabled val="1"/>
        </dgm:presLayoutVars>
      </dgm:prSet>
      <dgm:spPr/>
    </dgm:pt>
    <dgm:pt modelId="{52A4ED63-4BA7-C049-8C17-6C4871B878C7}" type="pres">
      <dgm:prSet presAssocID="{B875CDF7-213F-5246-A4F1-E9547910EB8B}" presName="line1" presStyleLbl="callout" presStyleIdx="0" presStyleCnt="6"/>
      <dgm:spPr/>
    </dgm:pt>
    <dgm:pt modelId="{EC2B9F0C-991A-634E-BDA7-CCBE612A574D}" type="pres">
      <dgm:prSet presAssocID="{B875CDF7-213F-5246-A4F1-E9547910EB8B}" presName="d1" presStyleLbl="callout" presStyleIdx="1" presStyleCnt="6"/>
      <dgm:spPr/>
    </dgm:pt>
    <dgm:pt modelId="{A00A75AA-8B6E-F740-80A0-553574128A43}" type="pres">
      <dgm:prSet presAssocID="{92D45B52-7CE5-6549-BDFF-C893AD31EFA6}" presName="circle2" presStyleLbl="lnNode1" presStyleIdx="1" presStyleCnt="3"/>
      <dgm:spPr/>
    </dgm:pt>
    <dgm:pt modelId="{DEC8056F-9F6A-714E-BE63-626C1CEBE5D6}" type="pres">
      <dgm:prSet presAssocID="{92D45B52-7CE5-6549-BDFF-C893AD31EFA6}" presName="text2" presStyleLbl="revTx" presStyleIdx="1" presStyleCnt="3" custScaleX="154669" custScaleY="98849" custLinFactNeighborX="37352">
        <dgm:presLayoutVars>
          <dgm:bulletEnabled val="1"/>
        </dgm:presLayoutVars>
      </dgm:prSet>
      <dgm:spPr/>
    </dgm:pt>
    <dgm:pt modelId="{A4C4D190-221E-E446-9917-C837005B3E1F}" type="pres">
      <dgm:prSet presAssocID="{92D45B52-7CE5-6549-BDFF-C893AD31EFA6}" presName="line2" presStyleLbl="callout" presStyleIdx="2" presStyleCnt="6"/>
      <dgm:spPr/>
    </dgm:pt>
    <dgm:pt modelId="{A0432F2F-A2C7-B340-84D9-9BB7C19E482A}" type="pres">
      <dgm:prSet presAssocID="{92D45B52-7CE5-6549-BDFF-C893AD31EFA6}" presName="d2" presStyleLbl="callout" presStyleIdx="3" presStyleCnt="6"/>
      <dgm:spPr/>
    </dgm:pt>
    <dgm:pt modelId="{9968A5F2-D6A3-094B-A906-EB7572C8BD1A}" type="pres">
      <dgm:prSet presAssocID="{70C05D60-B411-6240-9A44-407AF4159D47}" presName="circle3" presStyleLbl="lnNode1" presStyleIdx="2" presStyleCnt="3"/>
      <dgm:spPr/>
    </dgm:pt>
    <dgm:pt modelId="{626AB7E0-D18F-2045-B57E-7A65C8B4A232}" type="pres">
      <dgm:prSet presAssocID="{70C05D60-B411-6240-9A44-407AF4159D47}" presName="text3" presStyleLbl="revTx" presStyleIdx="2" presStyleCnt="3" custScaleX="198497" custLinFactNeighborX="57652">
        <dgm:presLayoutVars>
          <dgm:bulletEnabled val="1"/>
        </dgm:presLayoutVars>
      </dgm:prSet>
      <dgm:spPr/>
    </dgm:pt>
    <dgm:pt modelId="{AA6B856A-BE83-5648-9374-62007D0A5208}" type="pres">
      <dgm:prSet presAssocID="{70C05D60-B411-6240-9A44-407AF4159D47}" presName="line3" presStyleLbl="callout" presStyleIdx="4" presStyleCnt="6"/>
      <dgm:spPr/>
    </dgm:pt>
    <dgm:pt modelId="{7DA9BE3A-D984-7C4E-B606-63E662E1C13F}" type="pres">
      <dgm:prSet presAssocID="{70C05D60-B411-6240-9A44-407AF4159D47}" presName="d3" presStyleLbl="callout" presStyleIdx="5" presStyleCnt="6"/>
      <dgm:spPr/>
    </dgm:pt>
  </dgm:ptLst>
  <dgm:cxnLst>
    <dgm:cxn modelId="{5632272F-4CD6-A049-A928-6205BF4F5294}" srcId="{DEBC4E5F-0A75-FD48-ABED-AD108DEA370B}" destId="{70C05D60-B411-6240-9A44-407AF4159D47}" srcOrd="2" destOrd="0" parTransId="{DAB41086-14D7-CB4E-9187-2BFB8DB3791C}" sibTransId="{5B158EBE-7C2D-9F43-8FFF-EFC8F543298C}"/>
    <dgm:cxn modelId="{74D00644-AA3C-4176-8C47-513F56608A61}" type="presOf" srcId="{DEBC4E5F-0A75-FD48-ABED-AD108DEA370B}" destId="{7A4BD627-4A72-494A-8AC8-7BC317717E84}" srcOrd="0" destOrd="0" presId="urn:microsoft.com/office/officeart/2005/8/layout/target1"/>
    <dgm:cxn modelId="{EB4A8A78-C4E5-BC40-82B7-742DFA6B28D5}" srcId="{DEBC4E5F-0A75-FD48-ABED-AD108DEA370B}" destId="{92D45B52-7CE5-6549-BDFF-C893AD31EFA6}" srcOrd="1" destOrd="0" parTransId="{D71CF2CF-561B-C540-983C-E65E998C3775}" sibTransId="{0AAE8ED0-99DB-1646-B317-726EB8057A89}"/>
    <dgm:cxn modelId="{5CA2E9B2-12CB-47AA-B67F-0993DB96EA56}" type="presOf" srcId="{70C05D60-B411-6240-9A44-407AF4159D47}" destId="{626AB7E0-D18F-2045-B57E-7A65C8B4A232}" srcOrd="0" destOrd="0" presId="urn:microsoft.com/office/officeart/2005/8/layout/target1"/>
    <dgm:cxn modelId="{0A99E4B6-558E-44CE-B020-EEE7DC5F7821}" type="presOf" srcId="{B875CDF7-213F-5246-A4F1-E9547910EB8B}" destId="{22E33A87-67A6-BF4E-AED8-33CDCBF08847}" srcOrd="0" destOrd="0" presId="urn:microsoft.com/office/officeart/2005/8/layout/target1"/>
    <dgm:cxn modelId="{9B309FCA-9855-40EC-AC91-29AA97FFDFF6}" type="presOf" srcId="{92D45B52-7CE5-6549-BDFF-C893AD31EFA6}" destId="{DEC8056F-9F6A-714E-BE63-626C1CEBE5D6}" srcOrd="0" destOrd="0" presId="urn:microsoft.com/office/officeart/2005/8/layout/target1"/>
    <dgm:cxn modelId="{3FFF3BE0-CDAD-9742-9E81-24ADFD711B92}" srcId="{DEBC4E5F-0A75-FD48-ABED-AD108DEA370B}" destId="{B875CDF7-213F-5246-A4F1-E9547910EB8B}" srcOrd="0" destOrd="0" parTransId="{D1397B34-E8E9-034A-8541-2F02EC19F4DA}" sibTransId="{000714F5-BE6D-C646-BE14-963CF5FFD0FD}"/>
    <dgm:cxn modelId="{0E592F6B-458D-4F42-B586-1F75F67B5DC9}" type="presParOf" srcId="{7A4BD627-4A72-494A-8AC8-7BC317717E84}" destId="{0A7600E3-68AA-AD40-B568-0641864AEB06}" srcOrd="0" destOrd="0" presId="urn:microsoft.com/office/officeart/2005/8/layout/target1"/>
    <dgm:cxn modelId="{1ED8306B-21E9-4C81-B002-A2E29E7D492C}" type="presParOf" srcId="{7A4BD627-4A72-494A-8AC8-7BC317717E84}" destId="{22E33A87-67A6-BF4E-AED8-33CDCBF08847}" srcOrd="1" destOrd="0" presId="urn:microsoft.com/office/officeart/2005/8/layout/target1"/>
    <dgm:cxn modelId="{3BCE3F95-E08D-4218-92C4-5677E593945A}" type="presParOf" srcId="{7A4BD627-4A72-494A-8AC8-7BC317717E84}" destId="{52A4ED63-4BA7-C049-8C17-6C4871B878C7}" srcOrd="2" destOrd="0" presId="urn:microsoft.com/office/officeart/2005/8/layout/target1"/>
    <dgm:cxn modelId="{0F2521A7-2A98-47B8-93C6-F414345DDDDD}" type="presParOf" srcId="{7A4BD627-4A72-494A-8AC8-7BC317717E84}" destId="{EC2B9F0C-991A-634E-BDA7-CCBE612A574D}" srcOrd="3" destOrd="0" presId="urn:microsoft.com/office/officeart/2005/8/layout/target1"/>
    <dgm:cxn modelId="{ADAFA197-D7F6-4B43-9338-AC8377824EBB}" type="presParOf" srcId="{7A4BD627-4A72-494A-8AC8-7BC317717E84}" destId="{A00A75AA-8B6E-F740-80A0-553574128A43}" srcOrd="4" destOrd="0" presId="urn:microsoft.com/office/officeart/2005/8/layout/target1"/>
    <dgm:cxn modelId="{A9370428-B814-46DB-8A5E-C1CCED28FA4D}" type="presParOf" srcId="{7A4BD627-4A72-494A-8AC8-7BC317717E84}" destId="{DEC8056F-9F6A-714E-BE63-626C1CEBE5D6}" srcOrd="5" destOrd="0" presId="urn:microsoft.com/office/officeart/2005/8/layout/target1"/>
    <dgm:cxn modelId="{280E3A02-6525-42D8-8E0C-F84361487121}" type="presParOf" srcId="{7A4BD627-4A72-494A-8AC8-7BC317717E84}" destId="{A4C4D190-221E-E446-9917-C837005B3E1F}" srcOrd="6" destOrd="0" presId="urn:microsoft.com/office/officeart/2005/8/layout/target1"/>
    <dgm:cxn modelId="{C5B18211-1ED8-4C6A-BB16-D0C6EE4F7648}" type="presParOf" srcId="{7A4BD627-4A72-494A-8AC8-7BC317717E84}" destId="{A0432F2F-A2C7-B340-84D9-9BB7C19E482A}" srcOrd="7" destOrd="0" presId="urn:microsoft.com/office/officeart/2005/8/layout/target1"/>
    <dgm:cxn modelId="{E98DE239-1592-4B23-858C-26317C0D5C0E}" type="presParOf" srcId="{7A4BD627-4A72-494A-8AC8-7BC317717E84}" destId="{9968A5F2-D6A3-094B-A906-EB7572C8BD1A}" srcOrd="8" destOrd="0" presId="urn:microsoft.com/office/officeart/2005/8/layout/target1"/>
    <dgm:cxn modelId="{A178E23A-5BEB-425C-A57E-78588FBDAEE5}" type="presParOf" srcId="{7A4BD627-4A72-494A-8AC8-7BC317717E84}" destId="{626AB7E0-D18F-2045-B57E-7A65C8B4A232}" srcOrd="9" destOrd="0" presId="urn:microsoft.com/office/officeart/2005/8/layout/target1"/>
    <dgm:cxn modelId="{00E51B4D-4A04-43E9-AF38-C27FBFBE8F6A}" type="presParOf" srcId="{7A4BD627-4A72-494A-8AC8-7BC317717E84}" destId="{AA6B856A-BE83-5648-9374-62007D0A5208}" srcOrd="10" destOrd="0" presId="urn:microsoft.com/office/officeart/2005/8/layout/target1"/>
    <dgm:cxn modelId="{BD6112FD-CE1B-4AD2-9C79-2596DD1575F7}" type="presParOf" srcId="{7A4BD627-4A72-494A-8AC8-7BC317717E84}" destId="{7DA9BE3A-D984-7C4E-B606-63E662E1C13F}"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956AA-84B6-C142-9FB0-C9AF48750D36}">
      <dsp:nvSpPr>
        <dsp:cNvPr id="0" name=""/>
        <dsp:cNvSpPr/>
      </dsp:nvSpPr>
      <dsp:spPr>
        <a:xfrm>
          <a:off x="4354569" y="8123"/>
          <a:ext cx="667173" cy="66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Market/</a:t>
          </a:r>
        </a:p>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Sales</a:t>
          </a:r>
          <a:endParaRPr lang="en-US" sz="1200" kern="1200" dirty="0">
            <a:latin typeface="Arial" panose="020B0604020202020204" pitchFamily="34" charset="0"/>
            <a:cs typeface="Arial" panose="020B0604020202020204" pitchFamily="34" charset="0"/>
          </a:endParaRPr>
        </a:p>
      </dsp:txBody>
      <dsp:txXfrm>
        <a:off x="4354569" y="8123"/>
        <a:ext cx="667173" cy="667173"/>
      </dsp:txXfrm>
    </dsp:sp>
    <dsp:sp modelId="{3F718DB4-FCF4-144E-936A-6A8CDA4DE9B6}">
      <dsp:nvSpPr>
        <dsp:cNvPr id="0" name=""/>
        <dsp:cNvSpPr/>
      </dsp:nvSpPr>
      <dsp:spPr>
        <a:xfrm>
          <a:off x="2312797" y="1199"/>
          <a:ext cx="3261105" cy="3261105"/>
        </a:xfrm>
        <a:prstGeom prst="circularArrow">
          <a:avLst>
            <a:gd name="adj1" fmla="val 3989"/>
            <a:gd name="adj2" fmla="val 250258"/>
            <a:gd name="adj3" fmla="val 20573302"/>
            <a:gd name="adj4" fmla="val 18982854"/>
            <a:gd name="adj5" fmla="val 465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4D449-3AE0-E44F-95AE-C78801840BB0}">
      <dsp:nvSpPr>
        <dsp:cNvPr id="0" name=""/>
        <dsp:cNvSpPr/>
      </dsp:nvSpPr>
      <dsp:spPr>
        <a:xfrm>
          <a:off x="5099375" y="1298165"/>
          <a:ext cx="667173" cy="66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Register/</a:t>
          </a:r>
        </a:p>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Payment</a:t>
          </a:r>
          <a:endParaRPr lang="en-US" sz="1200" kern="1200" dirty="0">
            <a:latin typeface="Arial" panose="020B0604020202020204" pitchFamily="34" charset="0"/>
            <a:cs typeface="Arial" panose="020B0604020202020204" pitchFamily="34" charset="0"/>
          </a:endParaRPr>
        </a:p>
      </dsp:txBody>
      <dsp:txXfrm>
        <a:off x="5099375" y="1298165"/>
        <a:ext cx="667173" cy="667173"/>
      </dsp:txXfrm>
    </dsp:sp>
    <dsp:sp modelId="{83B6872C-B9CB-9247-A553-067FCC81A2CF}">
      <dsp:nvSpPr>
        <dsp:cNvPr id="0" name=""/>
        <dsp:cNvSpPr/>
      </dsp:nvSpPr>
      <dsp:spPr>
        <a:xfrm>
          <a:off x="2312797" y="1199"/>
          <a:ext cx="3261105" cy="3261105"/>
        </a:xfrm>
        <a:prstGeom prst="circularArrow">
          <a:avLst>
            <a:gd name="adj1" fmla="val 3989"/>
            <a:gd name="adj2" fmla="val 250258"/>
            <a:gd name="adj3" fmla="val 2366888"/>
            <a:gd name="adj4" fmla="val 776440"/>
            <a:gd name="adj5" fmla="val 465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B063C-6882-8B49-9E4A-BB922D7A0A85}">
      <dsp:nvSpPr>
        <dsp:cNvPr id="0" name=""/>
        <dsp:cNvSpPr/>
      </dsp:nvSpPr>
      <dsp:spPr>
        <a:xfrm>
          <a:off x="4354569" y="2588207"/>
          <a:ext cx="667173" cy="66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Class/</a:t>
          </a:r>
        </a:p>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Test</a:t>
          </a:r>
          <a:endParaRPr lang="en-US" sz="1200" kern="1200" dirty="0">
            <a:latin typeface="Arial" panose="020B0604020202020204" pitchFamily="34" charset="0"/>
            <a:cs typeface="Arial" panose="020B0604020202020204" pitchFamily="34" charset="0"/>
          </a:endParaRPr>
        </a:p>
      </dsp:txBody>
      <dsp:txXfrm>
        <a:off x="4354569" y="2588207"/>
        <a:ext cx="667173" cy="667173"/>
      </dsp:txXfrm>
    </dsp:sp>
    <dsp:sp modelId="{4F921956-99E2-2F4F-AB78-20DA0DC63791}">
      <dsp:nvSpPr>
        <dsp:cNvPr id="0" name=""/>
        <dsp:cNvSpPr/>
      </dsp:nvSpPr>
      <dsp:spPr>
        <a:xfrm>
          <a:off x="2312797" y="1199"/>
          <a:ext cx="3261105" cy="3261105"/>
        </a:xfrm>
        <a:prstGeom prst="circularArrow">
          <a:avLst>
            <a:gd name="adj1" fmla="val 3989"/>
            <a:gd name="adj2" fmla="val 250258"/>
            <a:gd name="adj3" fmla="val 6111247"/>
            <a:gd name="adj4" fmla="val 4438495"/>
            <a:gd name="adj5" fmla="val 465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74FFE-7CFF-EA4D-8485-398A887DD9F3}">
      <dsp:nvSpPr>
        <dsp:cNvPr id="0" name=""/>
        <dsp:cNvSpPr/>
      </dsp:nvSpPr>
      <dsp:spPr>
        <a:xfrm>
          <a:off x="2864957" y="2588207"/>
          <a:ext cx="667173" cy="66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Survey/</a:t>
          </a:r>
        </a:p>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Cross-sell</a:t>
          </a:r>
          <a:endParaRPr lang="en-US" sz="1200" kern="1200" dirty="0">
            <a:latin typeface="Arial" panose="020B0604020202020204" pitchFamily="34" charset="0"/>
            <a:cs typeface="Arial" panose="020B0604020202020204" pitchFamily="34" charset="0"/>
          </a:endParaRPr>
        </a:p>
      </dsp:txBody>
      <dsp:txXfrm>
        <a:off x="2864957" y="2588207"/>
        <a:ext cx="667173" cy="667173"/>
      </dsp:txXfrm>
    </dsp:sp>
    <dsp:sp modelId="{3F016EE7-7B44-EB4A-A7FA-21EF99E22ED5}">
      <dsp:nvSpPr>
        <dsp:cNvPr id="0" name=""/>
        <dsp:cNvSpPr/>
      </dsp:nvSpPr>
      <dsp:spPr>
        <a:xfrm>
          <a:off x="2312797" y="1199"/>
          <a:ext cx="3261105" cy="3261105"/>
        </a:xfrm>
        <a:prstGeom prst="circularArrow">
          <a:avLst>
            <a:gd name="adj1" fmla="val 3989"/>
            <a:gd name="adj2" fmla="val 250258"/>
            <a:gd name="adj3" fmla="val 9773302"/>
            <a:gd name="adj4" fmla="val 8182854"/>
            <a:gd name="adj5" fmla="val 465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286E39-ED83-094C-8B62-492D90BE2559}">
      <dsp:nvSpPr>
        <dsp:cNvPr id="0" name=""/>
        <dsp:cNvSpPr/>
      </dsp:nvSpPr>
      <dsp:spPr>
        <a:xfrm>
          <a:off x="2120150" y="1298165"/>
          <a:ext cx="667173" cy="66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Recruit/</a:t>
          </a:r>
        </a:p>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Retain</a:t>
          </a:r>
          <a:endParaRPr lang="en-US" sz="1200" kern="1200" dirty="0">
            <a:latin typeface="Arial" panose="020B0604020202020204" pitchFamily="34" charset="0"/>
            <a:cs typeface="Arial" panose="020B0604020202020204" pitchFamily="34" charset="0"/>
          </a:endParaRPr>
        </a:p>
      </dsp:txBody>
      <dsp:txXfrm>
        <a:off x="2120150" y="1298165"/>
        <a:ext cx="667173" cy="667173"/>
      </dsp:txXfrm>
    </dsp:sp>
    <dsp:sp modelId="{AE6AF744-8DD2-AF44-8955-0705AB553D1F}">
      <dsp:nvSpPr>
        <dsp:cNvPr id="0" name=""/>
        <dsp:cNvSpPr/>
      </dsp:nvSpPr>
      <dsp:spPr>
        <a:xfrm>
          <a:off x="2312797" y="1199"/>
          <a:ext cx="3261105" cy="3261105"/>
        </a:xfrm>
        <a:prstGeom prst="circularArrow">
          <a:avLst>
            <a:gd name="adj1" fmla="val 3989"/>
            <a:gd name="adj2" fmla="val 250258"/>
            <a:gd name="adj3" fmla="val 13166888"/>
            <a:gd name="adj4" fmla="val 11576440"/>
            <a:gd name="adj5" fmla="val 465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CC3CC-C240-9C40-A658-5BF1A9C23BA8}">
      <dsp:nvSpPr>
        <dsp:cNvPr id="0" name=""/>
        <dsp:cNvSpPr/>
      </dsp:nvSpPr>
      <dsp:spPr>
        <a:xfrm>
          <a:off x="2864957" y="8123"/>
          <a:ext cx="667173" cy="66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Member/</a:t>
          </a:r>
        </a:p>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Officer</a:t>
          </a:r>
          <a:endParaRPr lang="en-US" sz="1200" kern="1200" dirty="0">
            <a:latin typeface="Arial" panose="020B0604020202020204" pitchFamily="34" charset="0"/>
            <a:cs typeface="Arial" panose="020B0604020202020204" pitchFamily="34" charset="0"/>
          </a:endParaRPr>
        </a:p>
      </dsp:txBody>
      <dsp:txXfrm>
        <a:off x="2864957" y="8123"/>
        <a:ext cx="667173" cy="667173"/>
      </dsp:txXfrm>
    </dsp:sp>
    <dsp:sp modelId="{31E01E9C-AA6F-B948-AD20-878A7B097903}">
      <dsp:nvSpPr>
        <dsp:cNvPr id="0" name=""/>
        <dsp:cNvSpPr/>
      </dsp:nvSpPr>
      <dsp:spPr>
        <a:xfrm>
          <a:off x="2312797" y="1199"/>
          <a:ext cx="3261105" cy="3261105"/>
        </a:xfrm>
        <a:prstGeom prst="circularArrow">
          <a:avLst>
            <a:gd name="adj1" fmla="val 3989"/>
            <a:gd name="adj2" fmla="val 250258"/>
            <a:gd name="adj3" fmla="val 16911247"/>
            <a:gd name="adj4" fmla="val 15238495"/>
            <a:gd name="adj5" fmla="val 465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8A5F2-D6A3-094B-A906-EB7572C8BD1A}">
      <dsp:nvSpPr>
        <dsp:cNvPr id="0" name=""/>
        <dsp:cNvSpPr/>
      </dsp:nvSpPr>
      <dsp:spPr>
        <a:xfrm>
          <a:off x="1524606" y="952500"/>
          <a:ext cx="2857500" cy="28575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A75AA-8B6E-F740-80A0-553574128A43}">
      <dsp:nvSpPr>
        <dsp:cNvPr id="0" name=""/>
        <dsp:cNvSpPr/>
      </dsp:nvSpPr>
      <dsp:spPr>
        <a:xfrm>
          <a:off x="2096106" y="1524000"/>
          <a:ext cx="1714500" cy="17145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600E3-68AA-AD40-B568-0641864AEB06}">
      <dsp:nvSpPr>
        <dsp:cNvPr id="0" name=""/>
        <dsp:cNvSpPr/>
      </dsp:nvSpPr>
      <dsp:spPr>
        <a:xfrm>
          <a:off x="2667606" y="2095500"/>
          <a:ext cx="571500" cy="5715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33A87-67A6-BF4E-AED8-33CDCBF08847}">
      <dsp:nvSpPr>
        <dsp:cNvPr id="0" name=""/>
        <dsp:cNvSpPr/>
      </dsp:nvSpPr>
      <dsp:spPr>
        <a:xfrm>
          <a:off x="5001545" y="0"/>
          <a:ext cx="2441733" cy="83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Face to Face Class</a:t>
          </a:r>
        </a:p>
      </dsp:txBody>
      <dsp:txXfrm>
        <a:off x="5001545" y="0"/>
        <a:ext cx="2441733" cy="833437"/>
      </dsp:txXfrm>
    </dsp:sp>
    <dsp:sp modelId="{52A4ED63-4BA7-C049-8C17-6C4871B878C7}">
      <dsp:nvSpPr>
        <dsp:cNvPr id="0" name=""/>
        <dsp:cNvSpPr/>
      </dsp:nvSpPr>
      <dsp:spPr>
        <a:xfrm>
          <a:off x="4501168" y="416718"/>
          <a:ext cx="357187" cy="0"/>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2B9F0C-991A-634E-BDA7-CCBE612A574D}">
      <dsp:nvSpPr>
        <dsp:cNvPr id="0" name=""/>
        <dsp:cNvSpPr/>
      </dsp:nvSpPr>
      <dsp:spPr>
        <a:xfrm rot="5400000">
          <a:off x="2744520" y="626030"/>
          <a:ext cx="1964054" cy="1546383"/>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C8056F-9F6A-714E-BE63-626C1CEBE5D6}">
      <dsp:nvSpPr>
        <dsp:cNvPr id="0" name=""/>
        <dsp:cNvSpPr/>
      </dsp:nvSpPr>
      <dsp:spPr>
        <a:xfrm>
          <a:off x="5001481" y="838233"/>
          <a:ext cx="2209833" cy="823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Online self-study (generic)</a:t>
          </a:r>
        </a:p>
      </dsp:txBody>
      <dsp:txXfrm>
        <a:off x="5001481" y="838233"/>
        <a:ext cx="2209833" cy="823844"/>
      </dsp:txXfrm>
    </dsp:sp>
    <dsp:sp modelId="{A4C4D190-221E-E446-9917-C837005B3E1F}">
      <dsp:nvSpPr>
        <dsp:cNvPr id="0" name=""/>
        <dsp:cNvSpPr/>
      </dsp:nvSpPr>
      <dsp:spPr>
        <a:xfrm>
          <a:off x="4501168" y="1250156"/>
          <a:ext cx="357187" cy="0"/>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32F2F-A2C7-B340-84D9-9BB7C19E482A}">
      <dsp:nvSpPr>
        <dsp:cNvPr id="0" name=""/>
        <dsp:cNvSpPr/>
      </dsp:nvSpPr>
      <dsp:spPr>
        <a:xfrm rot="5400000">
          <a:off x="3166096" y="1446466"/>
          <a:ext cx="1530477" cy="1136808"/>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6AB7E0-D18F-2045-B57E-7A65C8B4A232}">
      <dsp:nvSpPr>
        <dsp:cNvPr id="0" name=""/>
        <dsp:cNvSpPr/>
      </dsp:nvSpPr>
      <dsp:spPr>
        <a:xfrm>
          <a:off x="4978421" y="1666874"/>
          <a:ext cx="2836025" cy="83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Video class with </a:t>
          </a:r>
        </a:p>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Auxiliary Instructors</a:t>
          </a:r>
        </a:p>
      </dsp:txBody>
      <dsp:txXfrm>
        <a:off x="4978421" y="1666874"/>
        <a:ext cx="2836025" cy="833437"/>
      </dsp:txXfrm>
    </dsp:sp>
    <dsp:sp modelId="{AA6B856A-BE83-5648-9374-62007D0A5208}">
      <dsp:nvSpPr>
        <dsp:cNvPr id="0" name=""/>
        <dsp:cNvSpPr/>
      </dsp:nvSpPr>
      <dsp:spPr>
        <a:xfrm>
          <a:off x="4501168" y="2083593"/>
          <a:ext cx="357187" cy="0"/>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A9BE3A-D984-7C4E-B606-63E662E1C13F}">
      <dsp:nvSpPr>
        <dsp:cNvPr id="0" name=""/>
        <dsp:cNvSpPr/>
      </dsp:nvSpPr>
      <dsp:spPr>
        <a:xfrm rot="5400000">
          <a:off x="3588197" y="2266235"/>
          <a:ext cx="1093470" cy="727233"/>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94BF632-D72A-4B9F-8149-10C01B6616D4}" type="datetimeFigureOut">
              <a:rPr lang="en-US" smtClean="0"/>
              <a:t>8/1/20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2B80582-1F08-4597-9664-F68D6A782AC3}" type="slidenum">
              <a:rPr lang="en-US" smtClean="0"/>
              <a:t>‹#›</a:t>
            </a:fld>
            <a:endParaRPr lang="en-US"/>
          </a:p>
        </p:txBody>
      </p:sp>
    </p:spTree>
    <p:extLst>
      <p:ext uri="{BB962C8B-B14F-4D97-AF65-F5344CB8AC3E}">
        <p14:creationId xmlns:p14="http://schemas.microsoft.com/office/powerpoint/2010/main" val="375235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9275" y="320675"/>
            <a:ext cx="3838575" cy="2879725"/>
          </a:xfrm>
        </p:spPr>
      </p:sp>
      <p:sp>
        <p:nvSpPr>
          <p:cNvPr id="3" name="Notes Placeholder 2"/>
          <p:cNvSpPr>
            <a:spLocks noGrp="1"/>
          </p:cNvSpPr>
          <p:nvPr>
            <p:ph type="body" idx="1"/>
          </p:nvPr>
        </p:nvSpPr>
        <p:spPr>
          <a:xfrm>
            <a:off x="406400" y="3360420"/>
            <a:ext cx="6583680" cy="5040630"/>
          </a:xfrm>
        </p:spPr>
        <p:txBody>
          <a:bodyPr/>
          <a:lstStyle/>
          <a:p>
            <a:r>
              <a:rPr lang="en-US" dirty="0"/>
              <a:t>This is designed to be a step-by-step reference tool for quickly and efficiently setting up and holding your flotilla’s virtual video Public Education Classes.</a:t>
            </a:r>
          </a:p>
          <a:p>
            <a:endParaRPr lang="en-US" dirty="0"/>
          </a:p>
          <a:p>
            <a:r>
              <a:rPr lang="en-US" dirty="0"/>
              <a:t>Video conferencing offers the FSO-PE the ability to see, hear, speak and chat simultaneously with all the students in a class of 49 or less.</a:t>
            </a:r>
          </a:p>
          <a:p>
            <a:endParaRPr lang="en-US" dirty="0"/>
          </a:p>
          <a:p>
            <a:pPr defTabSz="966612">
              <a:defRPr/>
            </a:pPr>
            <a:r>
              <a:rPr lang="en-US" dirty="0"/>
              <a:t>Zoom offers HD video, audio, collaboration/education, and chat simultaneously.</a:t>
            </a:r>
          </a:p>
          <a:p>
            <a:pPr defTabSz="966612">
              <a:defRPr/>
            </a:pPr>
            <a:endParaRPr lang="en-US" dirty="0"/>
          </a:p>
          <a:p>
            <a:r>
              <a:rPr lang="en-US" dirty="0"/>
              <a:t>This might not be a physical classroom, but we can make it a “virtual” class with the use of video.</a:t>
            </a:r>
          </a:p>
          <a:p>
            <a:endParaRPr lang="en-US" dirty="0"/>
          </a:p>
          <a:p>
            <a:r>
              <a:rPr lang="en-US" dirty="0"/>
              <a:t>We all know that “A picture is worth a thousand words.”</a:t>
            </a:r>
          </a:p>
          <a:p>
            <a:endParaRPr lang="en-US" dirty="0"/>
          </a:p>
          <a:p>
            <a:r>
              <a:rPr lang="en-US" dirty="0"/>
              <a:t>We can use video to carry out our mission of recreational boating safety by effectively teaching safe boating to the public.</a:t>
            </a:r>
          </a:p>
          <a:p>
            <a:endParaRPr lang="en-US" dirty="0"/>
          </a:p>
          <a:p>
            <a:r>
              <a:rPr lang="en-US" dirty="0"/>
              <a:t>Flotillas that generate revenue from public education can generate substantial funds to carry out their missions for the US Coast Guard.</a:t>
            </a:r>
          </a:p>
          <a:p>
            <a:endParaRPr lang="en-US" dirty="0"/>
          </a:p>
          <a:p>
            <a:pPr defTabSz="966612">
              <a:defRPr/>
            </a:pPr>
            <a:r>
              <a:rPr lang="en-US" dirty="0"/>
              <a:t>Disclaimer: This whole presentation is based on the Zoom videoconferencing platform. The authors do not have any connection, monetary or otherwise, with Zoom other than they have tested and used many different videoconferencing platforms and Zoom appears to meet best the goals of virtual PE classes at this time. </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1</a:t>
            </a:fld>
            <a:endParaRPr lang="en-US"/>
          </a:p>
        </p:txBody>
      </p:sp>
    </p:spTree>
    <p:extLst>
      <p:ext uri="{BB962C8B-B14F-4D97-AF65-F5344CB8AC3E}">
        <p14:creationId xmlns:p14="http://schemas.microsoft.com/office/powerpoint/2010/main" val="1358116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10</a:t>
            </a:fld>
            <a:endParaRPr lang="en-US"/>
          </a:p>
        </p:txBody>
      </p:sp>
    </p:spTree>
    <p:extLst>
      <p:ext uri="{BB962C8B-B14F-4D97-AF65-F5344CB8AC3E}">
        <p14:creationId xmlns:p14="http://schemas.microsoft.com/office/powerpoint/2010/main" val="294107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11</a:t>
            </a:fld>
            <a:endParaRPr lang="en-US"/>
          </a:p>
        </p:txBody>
      </p:sp>
    </p:spTree>
    <p:extLst>
      <p:ext uri="{BB962C8B-B14F-4D97-AF65-F5344CB8AC3E}">
        <p14:creationId xmlns:p14="http://schemas.microsoft.com/office/powerpoint/2010/main" val="310793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the class book and additional materials</a:t>
            </a:r>
            <a:r>
              <a:rPr lang="en-US" baseline="0" dirty="0"/>
              <a:t> (Federal Regulations; Florida Laws; ATON brochures; etc., etc.) out to the students might be the most tedious aspect of conducting virtual classes, but it’s totally doable.</a:t>
            </a:r>
          </a:p>
          <a:p>
            <a:endParaRPr lang="en-US" baseline="0" dirty="0"/>
          </a:p>
          <a:p>
            <a:r>
              <a:rPr lang="en-US" baseline="0" dirty="0"/>
              <a:t>Give yourself enough time to get large manila envelopes and stamps from ANSC through your FSO-MA. Make sure to justify the large order since it exceeds normal quantities. Media mail for two pounds for “local” mail is currently $3.33 as media mail – this covers one book and lots of supplemental material. The District 7 DSO-FN has confirmed that this is a legitimate use of government stamps. And, ANSC has willingly shipped the envelopes and stamps.</a:t>
            </a:r>
          </a:p>
          <a:p>
            <a:endParaRPr lang="en-US" dirty="0"/>
          </a:p>
          <a:p>
            <a:r>
              <a:rPr lang="en-US" baseline="0" dirty="0"/>
              <a:t>Since media mail is really “snail” mail, plan on getting the books out at least</a:t>
            </a:r>
            <a:r>
              <a:rPr lang="en-US" dirty="0"/>
              <a:t> a week ahead of the start of the class. Since each mailing gets a tracking number, you can even confirm that the student has received the books.</a:t>
            </a:r>
            <a:endParaRPr lang="en-US" baseline="0" dirty="0"/>
          </a:p>
          <a:p>
            <a:endParaRPr lang="en-US" dirty="0"/>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12</a:t>
            </a:fld>
            <a:endParaRPr lang="en-US"/>
          </a:p>
        </p:txBody>
      </p:sp>
    </p:spTree>
    <p:extLst>
      <p:ext uri="{BB962C8B-B14F-4D97-AF65-F5344CB8AC3E}">
        <p14:creationId xmlns:p14="http://schemas.microsoft.com/office/powerpoint/2010/main" val="233308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Solicit instructors who are willing to try teaching with this new technology. It’s different, but the opportunities to learn something new will be exciting to some of your instructors. </a:t>
            </a:r>
          </a:p>
          <a:p>
            <a:endParaRPr lang="en-US" dirty="0"/>
          </a:p>
          <a:p>
            <a:r>
              <a:rPr lang="en-US" dirty="0"/>
              <a:t>If some of your instructors are familiar with using Zoom or another platform to teach (not just as a Friday social hour or family virtual get together), they would be ideal to recruit for these classes.</a:t>
            </a:r>
          </a:p>
          <a:p>
            <a:endParaRPr lang="en-US" dirty="0"/>
          </a:p>
          <a:p>
            <a:r>
              <a:rPr lang="en-US" dirty="0"/>
              <a:t>One of the very helpful aspects of Zoom is the ability to assign co-hosts. The </a:t>
            </a:r>
            <a:r>
              <a:rPr lang="en-US" b="1" dirty="0"/>
              <a:t>co</a:t>
            </a:r>
            <a:r>
              <a:rPr lang="en-US" dirty="0"/>
              <a:t>-</a:t>
            </a:r>
            <a:r>
              <a:rPr lang="en-US" b="1" dirty="0"/>
              <a:t>host</a:t>
            </a:r>
            <a:r>
              <a:rPr lang="en-US" dirty="0"/>
              <a:t> feature allows the </a:t>
            </a:r>
            <a:r>
              <a:rPr lang="en-US" b="1" dirty="0"/>
              <a:t>host</a:t>
            </a:r>
            <a:r>
              <a:rPr lang="en-US" dirty="0"/>
              <a:t> to share </a:t>
            </a:r>
            <a:r>
              <a:rPr lang="en-US" b="1" dirty="0"/>
              <a:t>hosting</a:t>
            </a:r>
            <a:r>
              <a:rPr lang="en-US" dirty="0"/>
              <a:t> privileges with another user or users, allowing the </a:t>
            </a:r>
            <a:r>
              <a:rPr lang="en-US" b="1" dirty="0"/>
              <a:t>co</a:t>
            </a:r>
            <a:r>
              <a:rPr lang="en-US" dirty="0"/>
              <a:t>-</a:t>
            </a:r>
            <a:r>
              <a:rPr lang="en-US" b="1" dirty="0"/>
              <a:t>host</a:t>
            </a:r>
            <a:r>
              <a:rPr lang="en-US" dirty="0"/>
              <a:t> to manage the administrative side of the meeting, such as managing participants or starting/stopping the recording.</a:t>
            </a:r>
          </a:p>
          <a:p>
            <a:endParaRPr lang="en-US" dirty="0"/>
          </a:p>
          <a:p>
            <a:r>
              <a:rPr lang="en-US" dirty="0"/>
              <a:t>Remember to determine the uniform of the day for the classes. The Auxiliary Manual states that the normal uniform is Tropical Blue, but some flotillas conduct their classes in Operational Dress Uniforms (ODUs).</a:t>
            </a:r>
          </a:p>
          <a:p>
            <a:endParaRPr lang="en-US" dirty="0"/>
          </a:p>
          <a:p>
            <a:r>
              <a:rPr lang="en-US" dirty="0"/>
              <a:t>The next slides will cover the really important pre-class training/practice session.</a:t>
            </a:r>
          </a:p>
          <a:p>
            <a:endParaRPr lang="en-US" dirty="0"/>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13</a:t>
            </a:fld>
            <a:endParaRPr lang="en-US"/>
          </a:p>
        </p:txBody>
      </p:sp>
    </p:spTree>
    <p:extLst>
      <p:ext uri="{BB962C8B-B14F-4D97-AF65-F5344CB8AC3E}">
        <p14:creationId xmlns:p14="http://schemas.microsoft.com/office/powerpoint/2010/main" val="168361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a hyperlink to a Zoom video on using some of the features. Watch it on your own time at a later date.</a:t>
            </a:r>
          </a:p>
          <a:p>
            <a:endParaRPr lang="en-US" dirty="0"/>
          </a:p>
          <a:p>
            <a:pPr marL="181240" indent="-181240">
              <a:buFont typeface="Arial" panose="020B0604020202020204" pitchFamily="34" charset="0"/>
              <a:buChar char="•"/>
            </a:pPr>
            <a:r>
              <a:rPr lang="en-US" dirty="0"/>
              <a:t>Time to Play…</a:t>
            </a:r>
          </a:p>
          <a:p>
            <a:pPr marL="181240" indent="-181240">
              <a:buFont typeface="Arial" panose="020B0604020202020204" pitchFamily="34" charset="0"/>
              <a:buChar char="•"/>
            </a:pPr>
            <a:r>
              <a:rPr lang="en-US" dirty="0"/>
              <a:t>Set up a test meeting with Co-host for the first time. </a:t>
            </a:r>
          </a:p>
          <a:p>
            <a:pPr marL="181240" indent="-181240">
              <a:buFont typeface="Arial" panose="020B0604020202020204" pitchFamily="34" charset="0"/>
              <a:buChar char="•"/>
            </a:pPr>
            <a:r>
              <a:rPr lang="en-US" dirty="0"/>
              <a:t>Set up someone else as a Co-Host at the start; this comes in very handy if the Host loses electricity or Wi-Fi.</a:t>
            </a:r>
          </a:p>
          <a:p>
            <a:pPr marL="181240" indent="-181240">
              <a:buFont typeface="Arial" panose="020B0604020202020204" pitchFamily="34" charset="0"/>
              <a:buChar char="•"/>
            </a:pPr>
            <a:r>
              <a:rPr lang="en-US" dirty="0"/>
              <a:t>Practice controls. </a:t>
            </a:r>
          </a:p>
          <a:p>
            <a:pPr marL="181240" indent="-181240">
              <a:buFont typeface="Arial" panose="020B0604020202020204" pitchFamily="34" charset="0"/>
              <a:buChar char="•"/>
            </a:pPr>
            <a:r>
              <a:rPr lang="en-US" dirty="0"/>
              <a:t>Do a full dry run.</a:t>
            </a:r>
          </a:p>
          <a:p>
            <a:pPr marL="181240" indent="-181240">
              <a:buFont typeface="Arial" panose="020B0604020202020204" pitchFamily="34" charset="0"/>
              <a:buChar char="•"/>
            </a:pPr>
            <a:r>
              <a:rPr lang="en-US" dirty="0"/>
              <a:t>Bring out main controls from bottom or top of screen by hovering the mouse.</a:t>
            </a:r>
          </a:p>
          <a:p>
            <a:pPr marL="181240" indent="-181240">
              <a:buFont typeface="Arial" panose="020B0604020202020204" pitchFamily="34" charset="0"/>
              <a:buChar char="•"/>
            </a:pPr>
            <a:r>
              <a:rPr lang="en-US" dirty="0"/>
              <a:t>Hover the mouse over each symbol to see drop down/drop up menus; click and explore how each one works.</a:t>
            </a:r>
          </a:p>
          <a:p>
            <a:pPr marL="181240" indent="-181240">
              <a:buFont typeface="Arial" panose="020B0604020202020204" pitchFamily="34" charset="0"/>
              <a:buChar char="•"/>
            </a:pPr>
            <a:r>
              <a:rPr lang="en-US" dirty="0"/>
              <a:t>***Access to controls depends upon number of participants and to whom rights have been given*** Zoom is unusually flexible in that it allows simultaneous access.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14</a:t>
            </a:fld>
            <a:endParaRPr lang="en-US" dirty="0"/>
          </a:p>
        </p:txBody>
      </p:sp>
    </p:spTree>
    <p:extLst>
      <p:ext uri="{BB962C8B-B14F-4D97-AF65-F5344CB8AC3E}">
        <p14:creationId xmlns:p14="http://schemas.microsoft.com/office/powerpoint/2010/main" val="225095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15</a:t>
            </a:fld>
            <a:endParaRPr lang="en-US"/>
          </a:p>
        </p:txBody>
      </p:sp>
    </p:spTree>
    <p:extLst>
      <p:ext uri="{BB962C8B-B14F-4D97-AF65-F5344CB8AC3E}">
        <p14:creationId xmlns:p14="http://schemas.microsoft.com/office/powerpoint/2010/main" val="2783790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20 covers this again</a:t>
            </a:r>
          </a:p>
        </p:txBody>
      </p:sp>
      <p:sp>
        <p:nvSpPr>
          <p:cNvPr id="4" name="Slide Number Placeholder 3"/>
          <p:cNvSpPr>
            <a:spLocks noGrp="1"/>
          </p:cNvSpPr>
          <p:nvPr>
            <p:ph type="sldNum" sz="quarter" idx="10"/>
          </p:nvPr>
        </p:nvSpPr>
        <p:spPr/>
        <p:txBody>
          <a:bodyPr/>
          <a:lstStyle/>
          <a:p>
            <a:fld id="{92B80582-1F08-4597-9664-F68D6A782AC3}" type="slidenum">
              <a:rPr lang="en-US" smtClean="0"/>
              <a:t>16</a:t>
            </a:fld>
            <a:endParaRPr lang="en-US"/>
          </a:p>
        </p:txBody>
      </p:sp>
    </p:spTree>
    <p:extLst>
      <p:ext uri="{BB962C8B-B14F-4D97-AF65-F5344CB8AC3E}">
        <p14:creationId xmlns:p14="http://schemas.microsoft.com/office/powerpoint/2010/main" val="3651208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17</a:t>
            </a:fld>
            <a:endParaRPr lang="en-US"/>
          </a:p>
        </p:txBody>
      </p:sp>
    </p:spTree>
    <p:extLst>
      <p:ext uri="{BB962C8B-B14F-4D97-AF65-F5344CB8AC3E}">
        <p14:creationId xmlns:p14="http://schemas.microsoft.com/office/powerpoint/2010/main" val="1738056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Set up an hour early</a:t>
            </a:r>
          </a:p>
          <a:p>
            <a:pPr marL="181240" indent="-181240">
              <a:buFont typeface="Arial" panose="020B0604020202020204" pitchFamily="34" charset="0"/>
              <a:buChar char="•"/>
            </a:pPr>
            <a:r>
              <a:rPr lang="en-US" dirty="0"/>
              <a:t>Instructors check in 45 – 60 minutes early</a:t>
            </a:r>
          </a:p>
          <a:p>
            <a:pPr marL="181240" indent="-181240">
              <a:buFont typeface="Arial" panose="020B0604020202020204" pitchFamily="34" charset="0"/>
              <a:buChar char="•"/>
            </a:pPr>
            <a:r>
              <a:rPr lang="en-US" dirty="0"/>
              <a:t>Set up co-hosts; hot spot; second computer; second camera</a:t>
            </a:r>
          </a:p>
          <a:p>
            <a:pPr marL="181240" indent="-181240">
              <a:buFont typeface="Arial" panose="020B0604020202020204" pitchFamily="34" charset="0"/>
              <a:buChar char="•"/>
            </a:pPr>
            <a:r>
              <a:rPr lang="en-US" dirty="0"/>
              <a:t>Remind co-host to monitor chat…</a:t>
            </a:r>
          </a:p>
          <a:p>
            <a:pPr marL="181240" indent="-181240">
              <a:buFont typeface="Arial" panose="020B0604020202020204" pitchFamily="34" charset="0"/>
              <a:buChar char="•"/>
            </a:pPr>
            <a:r>
              <a:rPr lang="en-US" dirty="0"/>
              <a:t>Check front lighting (no back lights) and background</a:t>
            </a:r>
          </a:p>
          <a:p>
            <a:pPr marL="181240" indent="-181240">
              <a:buFont typeface="Arial" panose="020B0604020202020204" pitchFamily="34" charset="0"/>
              <a:buChar char="•"/>
            </a:pPr>
            <a:r>
              <a:rPr lang="en-US" dirty="0"/>
              <a:t>Open all folders/files that will be used</a:t>
            </a:r>
          </a:p>
          <a:p>
            <a:pPr marL="181240" indent="-181240">
              <a:buFont typeface="Arial" panose="020B0604020202020204" pitchFamily="34" charset="0"/>
              <a:buChar char="•"/>
            </a:pPr>
            <a:r>
              <a:rPr lang="en-US" dirty="0"/>
              <a:t>Check Internet sites that will be used</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18</a:t>
            </a:fld>
            <a:endParaRPr lang="en-US"/>
          </a:p>
        </p:txBody>
      </p:sp>
    </p:spTree>
    <p:extLst>
      <p:ext uri="{BB962C8B-B14F-4D97-AF65-F5344CB8AC3E}">
        <p14:creationId xmlns:p14="http://schemas.microsoft.com/office/powerpoint/2010/main" val="357987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Open 30 early for students (previously advised at registration and/or meeting invitation)</a:t>
            </a:r>
          </a:p>
          <a:p>
            <a:pPr marL="181240" indent="-181240">
              <a:buFont typeface="Arial" panose="020B0604020202020204" pitchFamily="34" charset="0"/>
              <a:buChar char="•"/>
            </a:pPr>
            <a:r>
              <a:rPr lang="en-US" dirty="0"/>
              <a:t>Welcome each one</a:t>
            </a:r>
          </a:p>
          <a:p>
            <a:pPr marL="181240" indent="-181240">
              <a:buFont typeface="Arial" panose="020B0604020202020204" pitchFamily="34" charset="0"/>
              <a:buChar char="•"/>
            </a:pPr>
            <a:r>
              <a:rPr lang="en-US" dirty="0"/>
              <a:t>Confirm registration information</a:t>
            </a:r>
          </a:p>
          <a:p>
            <a:pPr marL="181240" indent="-181240">
              <a:buFont typeface="Arial" panose="020B0604020202020204" pitchFamily="34" charset="0"/>
              <a:buChar char="•"/>
            </a:pPr>
            <a:r>
              <a:rPr lang="en-US" dirty="0"/>
              <a:t>Develop rapport; why the class; boating experience; boats owned</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19</a:t>
            </a:fld>
            <a:endParaRPr lang="en-US"/>
          </a:p>
        </p:txBody>
      </p:sp>
    </p:spTree>
    <p:extLst>
      <p:ext uri="{BB962C8B-B14F-4D97-AF65-F5344CB8AC3E}">
        <p14:creationId xmlns:p14="http://schemas.microsoft.com/office/powerpoint/2010/main" val="402794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conceptual model for flotilla growth based on our ability to systematically deliver PE classes …</a:t>
            </a:r>
          </a:p>
          <a:p>
            <a:endParaRPr lang="en-US" dirty="0"/>
          </a:p>
          <a:p>
            <a:r>
              <a:rPr lang="en-US" dirty="0"/>
              <a:t>We start with the classes for expediency and add modules as we can to carry out these functions, eventually creating a self-renewing circle of activities.</a:t>
            </a:r>
          </a:p>
          <a:p>
            <a:endParaRPr lang="en-US" dirty="0"/>
          </a:p>
          <a:p>
            <a:r>
              <a:rPr lang="en-US" dirty="0"/>
              <a:t>This presentation will generally follow this circular, perpetual model.</a:t>
            </a:r>
          </a:p>
          <a:p>
            <a:endParaRPr lang="en-US" dirty="0"/>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2</a:t>
            </a:fld>
            <a:endParaRPr lang="en-US"/>
          </a:p>
        </p:txBody>
      </p:sp>
    </p:spTree>
    <p:extLst>
      <p:ext uri="{BB962C8B-B14F-4D97-AF65-F5344CB8AC3E}">
        <p14:creationId xmlns:p14="http://schemas.microsoft.com/office/powerpoint/2010/main" val="282383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This is a sample PPT show that runs while the students sign up for the first time. It’s on a timer so it keeps repeating while they’re getting connected. </a:t>
            </a:r>
          </a:p>
          <a:p>
            <a:pPr marL="181240" indent="-181240">
              <a:buFont typeface="Arial" panose="020B0604020202020204" pitchFamily="34" charset="0"/>
              <a:buChar char="•"/>
            </a:pPr>
            <a:r>
              <a:rPr lang="en-US" dirty="0"/>
              <a:t>Remember to take it down regularly to let the students see the gallery view</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20</a:t>
            </a:fld>
            <a:endParaRPr lang="en-US"/>
          </a:p>
        </p:txBody>
      </p:sp>
    </p:spTree>
    <p:extLst>
      <p:ext uri="{BB962C8B-B14F-4D97-AF65-F5344CB8AC3E}">
        <p14:creationId xmlns:p14="http://schemas.microsoft.com/office/powerpoint/2010/main" val="1214420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21</a:t>
            </a:fld>
            <a:endParaRPr lang="en-US"/>
          </a:p>
        </p:txBody>
      </p:sp>
    </p:spTree>
    <p:extLst>
      <p:ext uri="{BB962C8B-B14F-4D97-AF65-F5344CB8AC3E}">
        <p14:creationId xmlns:p14="http://schemas.microsoft.com/office/powerpoint/2010/main" val="567179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22</a:t>
            </a:fld>
            <a:endParaRPr lang="en-US"/>
          </a:p>
        </p:txBody>
      </p:sp>
    </p:spTree>
    <p:extLst>
      <p:ext uri="{BB962C8B-B14F-4D97-AF65-F5344CB8AC3E}">
        <p14:creationId xmlns:p14="http://schemas.microsoft.com/office/powerpoint/2010/main" val="412792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23</a:t>
            </a:fld>
            <a:endParaRPr lang="en-US"/>
          </a:p>
        </p:txBody>
      </p:sp>
    </p:spTree>
    <p:extLst>
      <p:ext uri="{BB962C8B-B14F-4D97-AF65-F5344CB8AC3E}">
        <p14:creationId xmlns:p14="http://schemas.microsoft.com/office/powerpoint/2010/main" val="4208406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24</a:t>
            </a:fld>
            <a:endParaRPr lang="en-US"/>
          </a:p>
        </p:txBody>
      </p:sp>
    </p:spTree>
    <p:extLst>
      <p:ext uri="{BB962C8B-B14F-4D97-AF65-F5344CB8AC3E}">
        <p14:creationId xmlns:p14="http://schemas.microsoft.com/office/powerpoint/2010/main" val="2017522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25</a:t>
            </a:fld>
            <a:endParaRPr lang="en-US"/>
          </a:p>
        </p:txBody>
      </p:sp>
    </p:spTree>
    <p:extLst>
      <p:ext uri="{BB962C8B-B14F-4D97-AF65-F5344CB8AC3E}">
        <p14:creationId xmlns:p14="http://schemas.microsoft.com/office/powerpoint/2010/main" val="3104157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26</a:t>
            </a:fld>
            <a:endParaRPr lang="en-US"/>
          </a:p>
        </p:txBody>
      </p:sp>
    </p:spTree>
    <p:extLst>
      <p:ext uri="{BB962C8B-B14F-4D97-AF65-F5344CB8AC3E}">
        <p14:creationId xmlns:p14="http://schemas.microsoft.com/office/powerpoint/2010/main" val="2540638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27</a:t>
            </a:fld>
            <a:endParaRPr lang="en-US"/>
          </a:p>
        </p:txBody>
      </p:sp>
    </p:spTree>
    <p:extLst>
      <p:ext uri="{BB962C8B-B14F-4D97-AF65-F5344CB8AC3E}">
        <p14:creationId xmlns:p14="http://schemas.microsoft.com/office/powerpoint/2010/main" val="3966992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28</a:t>
            </a:fld>
            <a:endParaRPr lang="en-US"/>
          </a:p>
        </p:txBody>
      </p:sp>
    </p:spTree>
    <p:extLst>
      <p:ext uri="{BB962C8B-B14F-4D97-AF65-F5344CB8AC3E}">
        <p14:creationId xmlns:p14="http://schemas.microsoft.com/office/powerpoint/2010/main" val="4209667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29</a:t>
            </a:fld>
            <a:endParaRPr lang="en-US"/>
          </a:p>
        </p:txBody>
      </p:sp>
    </p:spTree>
    <p:extLst>
      <p:ext uri="{BB962C8B-B14F-4D97-AF65-F5344CB8AC3E}">
        <p14:creationId xmlns:p14="http://schemas.microsoft.com/office/powerpoint/2010/main" val="89469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appeal to the highest number of Auxiliarists, especially at the flotilla level of both FSO-PEs and elected bridge, to implement virtual Public Education classes, this presentation is divided into three sections. </a:t>
            </a:r>
          </a:p>
          <a:p>
            <a:endParaRPr lang="en-US" dirty="0"/>
          </a:p>
          <a:p>
            <a:r>
              <a:rPr lang="en-US" dirty="0"/>
              <a:t>Section one explains the whys and wherefores of offering classes – it’s essentially a blueprint to conducting PE classes via a videoconference platform. In this case, Zoom.</a:t>
            </a:r>
          </a:p>
          <a:p>
            <a:endParaRPr lang="en-US" dirty="0"/>
          </a:p>
          <a:p>
            <a:r>
              <a:rPr lang="en-US" dirty="0"/>
              <a:t>Section two is useful for both virtual and in-person classes. It provides substantial ideas and examples to market the Auxiliary classes through numerous channels.</a:t>
            </a:r>
          </a:p>
          <a:p>
            <a:endParaRPr lang="en-US" dirty="0"/>
          </a:p>
          <a:p>
            <a:r>
              <a:rPr lang="en-US" dirty="0"/>
              <a:t>Section three covers the six steps to implement a Zoom delivery system at the flotilla or division level.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3</a:t>
            </a:fld>
            <a:endParaRPr lang="en-US"/>
          </a:p>
        </p:txBody>
      </p:sp>
    </p:spTree>
    <p:extLst>
      <p:ext uri="{BB962C8B-B14F-4D97-AF65-F5344CB8AC3E}">
        <p14:creationId xmlns:p14="http://schemas.microsoft.com/office/powerpoint/2010/main" val="3840443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Google Drive for exam or Zoom chat hyperlink</a:t>
            </a:r>
          </a:p>
          <a:p>
            <a:r>
              <a:rPr lang="en-US" dirty="0"/>
              <a:t>NASBLA test can be given as part of the class or separately.</a:t>
            </a:r>
          </a:p>
          <a:p>
            <a:endParaRPr lang="en-US" dirty="0"/>
          </a:p>
          <a:p>
            <a:r>
              <a:rPr lang="en-US" dirty="0"/>
              <a:t>If you want to keep it all under the control of Zoom, under chat section, select more (three dots), follow prompts to shared drives, in this case Google Drive, to the test.</a:t>
            </a:r>
          </a:p>
          <a:p>
            <a:endParaRPr lang="en-US" dirty="0"/>
          </a:p>
          <a:p>
            <a:r>
              <a:rPr lang="en-US" dirty="0"/>
              <a:t>Share with the students who can open and take it during the session while you are semi-proctoring them through video.</a:t>
            </a:r>
          </a:p>
          <a:p>
            <a:endParaRPr lang="en-US" dirty="0"/>
          </a:p>
          <a:p>
            <a:r>
              <a:rPr lang="en-US" dirty="0"/>
              <a:t>Or, share with the students to take via a link and return by your deadline with attestation.</a:t>
            </a:r>
          </a:p>
          <a:p>
            <a:endParaRPr lang="en-US" dirty="0"/>
          </a:p>
          <a:p>
            <a:r>
              <a:rPr lang="en-US" dirty="0"/>
              <a:t>Review students feedback</a:t>
            </a:r>
          </a:p>
          <a:p>
            <a:r>
              <a:rPr lang="en-US" dirty="0"/>
              <a:t>Debrief Instructors </a:t>
            </a:r>
          </a:p>
          <a:p>
            <a:pPr lvl="1"/>
            <a:r>
              <a:rPr lang="en-US" dirty="0"/>
              <a:t>immediately after each session</a:t>
            </a:r>
          </a:p>
          <a:p>
            <a:pPr lvl="1"/>
            <a:r>
              <a:rPr lang="en-US" dirty="0"/>
              <a:t>upon last class</a:t>
            </a:r>
          </a:p>
          <a:p>
            <a:r>
              <a:rPr lang="en-US" dirty="0"/>
              <a:t>Adjust for next class</a:t>
            </a:r>
          </a:p>
          <a:p>
            <a:endParaRPr lang="en-US" dirty="0"/>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30</a:t>
            </a:fld>
            <a:endParaRPr lang="en-US"/>
          </a:p>
        </p:txBody>
      </p:sp>
    </p:spTree>
    <p:extLst>
      <p:ext uri="{BB962C8B-B14F-4D97-AF65-F5344CB8AC3E}">
        <p14:creationId xmlns:p14="http://schemas.microsoft.com/office/powerpoint/2010/main" val="1980143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students feedback</a:t>
            </a:r>
          </a:p>
          <a:p>
            <a:r>
              <a:rPr lang="en-US" dirty="0"/>
              <a:t>Debrief Instructors </a:t>
            </a:r>
          </a:p>
          <a:p>
            <a:pPr lvl="1"/>
            <a:r>
              <a:rPr lang="en-US" dirty="0"/>
              <a:t>immediately after each session</a:t>
            </a:r>
          </a:p>
          <a:p>
            <a:pPr lvl="1"/>
            <a:r>
              <a:rPr lang="en-US" dirty="0"/>
              <a:t>upon last class</a:t>
            </a:r>
          </a:p>
          <a:p>
            <a:r>
              <a:rPr lang="en-US" dirty="0"/>
              <a:t>Adjust for next class</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31</a:t>
            </a:fld>
            <a:endParaRPr lang="en-US"/>
          </a:p>
        </p:txBody>
      </p:sp>
    </p:spTree>
    <p:extLst>
      <p:ext uri="{BB962C8B-B14F-4D97-AF65-F5344CB8AC3E}">
        <p14:creationId xmlns:p14="http://schemas.microsoft.com/office/powerpoint/2010/main" val="233068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32</a:t>
            </a:fld>
            <a:endParaRPr lang="en-US"/>
          </a:p>
        </p:txBody>
      </p:sp>
    </p:spTree>
    <p:extLst>
      <p:ext uri="{BB962C8B-B14F-4D97-AF65-F5344CB8AC3E}">
        <p14:creationId xmlns:p14="http://schemas.microsoft.com/office/powerpoint/2010/main" val="2487767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for this type of class survey:</a:t>
            </a:r>
          </a:p>
          <a:p>
            <a:r>
              <a:rPr lang="en-US" dirty="0"/>
              <a:t>Surveys should be actionable…only ask a question on which you can take action.</a:t>
            </a:r>
          </a:p>
          <a:p>
            <a:r>
              <a:rPr lang="en-US" dirty="0"/>
              <a:t>Should not exceed ten questions</a:t>
            </a:r>
          </a:p>
          <a:p>
            <a:r>
              <a:rPr lang="en-US" dirty="0"/>
              <a:t>Should be simple; not compound</a:t>
            </a:r>
          </a:p>
          <a:p>
            <a:r>
              <a:rPr lang="en-US" dirty="0"/>
              <a:t>Should have one question per category</a:t>
            </a:r>
          </a:p>
          <a:p>
            <a:r>
              <a:rPr lang="en-US" dirty="0"/>
              <a:t>Should include an explanatory section per question</a:t>
            </a:r>
          </a:p>
          <a:p>
            <a:r>
              <a:rPr lang="en-US" dirty="0"/>
              <a:t>Should offer three answers; there is no need for gradients of five answers</a:t>
            </a:r>
          </a:p>
          <a:p>
            <a:r>
              <a:rPr lang="en-US" dirty="0"/>
              <a:t>Should be tested with a third party before sending out</a:t>
            </a:r>
          </a:p>
          <a:p>
            <a:r>
              <a:rPr lang="en-US" dirty="0"/>
              <a:t>Should be reviewed for how system collates answers</a:t>
            </a:r>
          </a:p>
          <a:p>
            <a:r>
              <a:rPr lang="en-US" dirty="0"/>
              <a:t>Should be sent out as part of the close, after the test, or at home but with a deadline; follow up required.</a:t>
            </a:r>
          </a:p>
          <a:p>
            <a:r>
              <a:rPr lang="en-US" dirty="0"/>
              <a:t>Should be acted upon asap</a:t>
            </a:r>
          </a:p>
          <a:p>
            <a:r>
              <a:rPr lang="en-US" dirty="0"/>
              <a:t>Should be filed for future reference</a:t>
            </a:r>
          </a:p>
        </p:txBody>
      </p:sp>
      <p:sp>
        <p:nvSpPr>
          <p:cNvPr id="4" name="Slide Number Placeholder 3"/>
          <p:cNvSpPr>
            <a:spLocks noGrp="1"/>
          </p:cNvSpPr>
          <p:nvPr>
            <p:ph type="sldNum" sz="quarter" idx="5"/>
          </p:nvPr>
        </p:nvSpPr>
        <p:spPr/>
        <p:txBody>
          <a:bodyPr/>
          <a:lstStyle/>
          <a:p>
            <a:fld id="{D696505A-A5C0-6C41-BA16-473CD9F03AE0}" type="slidenum">
              <a:rPr lang="en-US" smtClean="0"/>
              <a:t>33</a:t>
            </a:fld>
            <a:endParaRPr lang="en-US" dirty="0"/>
          </a:p>
        </p:txBody>
      </p:sp>
    </p:spTree>
    <p:extLst>
      <p:ext uri="{BB962C8B-B14F-4D97-AF65-F5344CB8AC3E}">
        <p14:creationId xmlns:p14="http://schemas.microsoft.com/office/powerpoint/2010/main" val="3714406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Covers permission to video record</a:t>
            </a:r>
          </a:p>
          <a:p>
            <a:r>
              <a:rPr lang="en-US" dirty="0"/>
              <a:t>The reporting tools offer various alternatives by meetings, by users, by report.</a:t>
            </a:r>
          </a:p>
          <a:p>
            <a:endParaRPr lang="en-US" dirty="0"/>
          </a:p>
          <a:p>
            <a:r>
              <a:rPr lang="en-US" dirty="0"/>
              <a:t>This is accessible in CVS format and can be stored, sorted and used for reporting to NASBLA and other local state authorities.</a:t>
            </a:r>
          </a:p>
        </p:txBody>
      </p:sp>
      <p:sp>
        <p:nvSpPr>
          <p:cNvPr id="4" name="Slide Number Placeholder 3"/>
          <p:cNvSpPr>
            <a:spLocks noGrp="1"/>
          </p:cNvSpPr>
          <p:nvPr>
            <p:ph type="sldNum" sz="quarter" idx="5"/>
          </p:nvPr>
        </p:nvSpPr>
        <p:spPr/>
        <p:txBody>
          <a:bodyPr/>
          <a:lstStyle/>
          <a:p>
            <a:fld id="{D696505A-A5C0-6C41-BA16-473CD9F03AE0}" type="slidenum">
              <a:rPr lang="en-US" smtClean="0"/>
              <a:t>34</a:t>
            </a:fld>
            <a:endParaRPr lang="en-US"/>
          </a:p>
        </p:txBody>
      </p:sp>
    </p:spTree>
    <p:extLst>
      <p:ext uri="{BB962C8B-B14F-4D97-AF65-F5344CB8AC3E}">
        <p14:creationId xmlns:p14="http://schemas.microsoft.com/office/powerpoint/2010/main" val="3892607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35</a:t>
            </a:fld>
            <a:endParaRPr lang="en-US"/>
          </a:p>
        </p:txBody>
      </p:sp>
    </p:spTree>
    <p:extLst>
      <p:ext uri="{BB962C8B-B14F-4D97-AF65-F5344CB8AC3E}">
        <p14:creationId xmlns:p14="http://schemas.microsoft.com/office/powerpoint/2010/main" val="2613065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36</a:t>
            </a:fld>
            <a:endParaRPr lang="en-US"/>
          </a:p>
        </p:txBody>
      </p:sp>
    </p:spTree>
    <p:extLst>
      <p:ext uri="{BB962C8B-B14F-4D97-AF65-F5344CB8AC3E}">
        <p14:creationId xmlns:p14="http://schemas.microsoft.com/office/powerpoint/2010/main" val="2406331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37</a:t>
            </a:fld>
            <a:endParaRPr lang="en-US"/>
          </a:p>
        </p:txBody>
      </p:sp>
    </p:spTree>
    <p:extLst>
      <p:ext uri="{BB962C8B-B14F-4D97-AF65-F5344CB8AC3E}">
        <p14:creationId xmlns:p14="http://schemas.microsoft.com/office/powerpoint/2010/main" val="407494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38</a:t>
            </a:fld>
            <a:endParaRPr lang="en-US"/>
          </a:p>
        </p:txBody>
      </p:sp>
    </p:spTree>
    <p:extLst>
      <p:ext uri="{BB962C8B-B14F-4D97-AF65-F5344CB8AC3E}">
        <p14:creationId xmlns:p14="http://schemas.microsoft.com/office/powerpoint/2010/main" val="2001837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39</a:t>
            </a:fld>
            <a:endParaRPr lang="en-US"/>
          </a:p>
        </p:txBody>
      </p:sp>
    </p:spTree>
    <p:extLst>
      <p:ext uri="{BB962C8B-B14F-4D97-AF65-F5344CB8AC3E}">
        <p14:creationId xmlns:p14="http://schemas.microsoft.com/office/powerpoint/2010/main" val="216975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to Face is limited by classroom size, transportation, ability to obtain free or rent space, parking, facilities, projector, electricity, Wi-Fi , comfortable seating, ability to break for lunch, and other physical and logistical factors.</a:t>
            </a:r>
          </a:p>
          <a:p>
            <a:endParaRPr lang="en-US" dirty="0"/>
          </a:p>
          <a:p>
            <a:r>
              <a:rPr lang="en-US" dirty="0"/>
              <a:t>Online self-study will likely appeal to those people who want to comply with state boating requirements and are not </a:t>
            </a:r>
            <a:r>
              <a:rPr lang="en-US" dirty="0" err="1"/>
              <a:t>not</a:t>
            </a:r>
            <a:r>
              <a:rPr lang="en-US" dirty="0"/>
              <a:t> likely to attract boaters interested in learning, </a:t>
            </a:r>
          </a:p>
          <a:p>
            <a:endParaRPr lang="en-US" dirty="0"/>
          </a:p>
          <a:p>
            <a:r>
              <a:rPr lang="en-US" dirty="0"/>
              <a:t>Video classes are likely to attract, both, boaters interested in learning, safety, etc. and those wanting to comply with state boating requirements as well as rental companies. They are limited only by the need to have audio and webcam. That means we can effectively reach boaters virtually within our states; bringing the benefit of CG Auxiliary knowledge and skills to our state boaters in unprecedented numbers. And, flotillas can greatly strengthen their financial resources to support its multiple missions.</a:t>
            </a:r>
          </a:p>
        </p:txBody>
      </p:sp>
      <p:sp>
        <p:nvSpPr>
          <p:cNvPr id="4" name="Slide Number Placeholder 3"/>
          <p:cNvSpPr>
            <a:spLocks noGrp="1"/>
          </p:cNvSpPr>
          <p:nvPr>
            <p:ph type="sldNum" sz="quarter" idx="5"/>
          </p:nvPr>
        </p:nvSpPr>
        <p:spPr/>
        <p:txBody>
          <a:bodyPr/>
          <a:lstStyle/>
          <a:p>
            <a:fld id="{6AE7268C-4B9D-A74F-9229-518D69B78195}" type="slidenum">
              <a:rPr lang="en-US" smtClean="0"/>
              <a:t>4</a:t>
            </a:fld>
            <a:endParaRPr lang="en-US" dirty="0"/>
          </a:p>
        </p:txBody>
      </p:sp>
    </p:spTree>
    <p:extLst>
      <p:ext uri="{BB962C8B-B14F-4D97-AF65-F5344CB8AC3E}">
        <p14:creationId xmlns:p14="http://schemas.microsoft.com/office/powerpoint/2010/main" val="852140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Auxiliary does not endorse any particular platform, the first classes have successfully been given using Zoom. Like any product, it can fall out of favor in the future for a number of reasons. Each flotilla should select their preferred platform.</a:t>
            </a:r>
          </a:p>
          <a:p>
            <a:endParaRPr lang="en-US" dirty="0"/>
          </a:p>
          <a:p>
            <a:r>
              <a:rPr lang="en-US" dirty="0"/>
              <a:t>Zoom PRO version offers our preferred platform. Unusually easy to set up, simple controls, share screen, co-host, and scale, best Gallery to see all participants, no bandwidth issues, designed specifically for teaching, students tend to be familiar due to academic, work and social use, affordable at $12.49 per month. </a:t>
            </a:r>
          </a:p>
          <a:p>
            <a:endParaRPr lang="en-US" dirty="0"/>
          </a:p>
          <a:p>
            <a:r>
              <a:rPr lang="en-US" dirty="0"/>
              <a:t>You can skip to next section if you are familiar with setting up Zoom and understand how to set up its Administrative Settings..</a:t>
            </a:r>
          </a:p>
        </p:txBody>
      </p:sp>
      <p:sp>
        <p:nvSpPr>
          <p:cNvPr id="4" name="Slide Number Placeholder 3"/>
          <p:cNvSpPr>
            <a:spLocks noGrp="1"/>
          </p:cNvSpPr>
          <p:nvPr>
            <p:ph type="sldNum" sz="quarter" idx="5"/>
          </p:nvPr>
        </p:nvSpPr>
        <p:spPr/>
        <p:txBody>
          <a:bodyPr/>
          <a:lstStyle/>
          <a:p>
            <a:fld id="{D696505A-A5C0-6C41-BA16-473CD9F03AE0}" type="slidenum">
              <a:rPr lang="en-US" smtClean="0"/>
              <a:t>40</a:t>
            </a:fld>
            <a:endParaRPr lang="en-US"/>
          </a:p>
        </p:txBody>
      </p:sp>
    </p:spTree>
    <p:extLst>
      <p:ext uri="{BB962C8B-B14F-4D97-AF65-F5344CB8AC3E}">
        <p14:creationId xmlns:p14="http://schemas.microsoft.com/office/powerpoint/2010/main" val="3519443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Auxiliary does not endorse any particular platform, the first classes have successfully been given using Zoom. Like any product, it can fall out of favor in the future for a number of reasons. Each flotilla should select their preferred platform.</a:t>
            </a:r>
          </a:p>
          <a:p>
            <a:endParaRPr lang="en-US" dirty="0"/>
          </a:p>
          <a:p>
            <a:r>
              <a:rPr lang="en-US" dirty="0"/>
              <a:t>Zoom PRO version offers our preferred platform. Unusually easy to set up, simple controls, share screen, co-host, and scale, best Gallery to see all participants, no bandwidth issues, designed specifically for teaching, students tend to be familiar due to academic, work and social use, affordable at $12.49 per month. </a:t>
            </a:r>
          </a:p>
          <a:p>
            <a:endParaRPr lang="en-US" dirty="0"/>
          </a:p>
          <a:p>
            <a:r>
              <a:rPr lang="en-US" dirty="0"/>
              <a:t>You can skip to next section if you are familiar with setting up Zoom and understand how to set up its Administrative Settings..</a:t>
            </a:r>
          </a:p>
        </p:txBody>
      </p:sp>
      <p:sp>
        <p:nvSpPr>
          <p:cNvPr id="4" name="Slide Number Placeholder 3"/>
          <p:cNvSpPr>
            <a:spLocks noGrp="1"/>
          </p:cNvSpPr>
          <p:nvPr>
            <p:ph type="sldNum" sz="quarter" idx="5"/>
          </p:nvPr>
        </p:nvSpPr>
        <p:spPr/>
        <p:txBody>
          <a:bodyPr/>
          <a:lstStyle/>
          <a:p>
            <a:fld id="{D696505A-A5C0-6C41-BA16-473CD9F03AE0}" type="slidenum">
              <a:rPr lang="en-US" smtClean="0"/>
              <a:t>41</a:t>
            </a:fld>
            <a:endParaRPr lang="en-US"/>
          </a:p>
        </p:txBody>
      </p:sp>
    </p:spTree>
    <p:extLst>
      <p:ext uri="{BB962C8B-B14F-4D97-AF65-F5344CB8AC3E}">
        <p14:creationId xmlns:p14="http://schemas.microsoft.com/office/powerpoint/2010/main" val="1933875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Review and understand the plan alternatives.</a:t>
            </a:r>
          </a:p>
          <a:p>
            <a:pPr marL="181240" indent="-181240">
              <a:buFont typeface="Arial" panose="020B0604020202020204" pitchFamily="34" charset="0"/>
              <a:buChar char="•"/>
            </a:pPr>
            <a:r>
              <a:rPr lang="en-US" dirty="0"/>
              <a:t>Basic is free up to 40 minutes. Unlimited number of meetings. All the basic features. Great plan – only limited by the 40 minutes to be free.</a:t>
            </a:r>
          </a:p>
          <a:p>
            <a:pPr marL="181240" indent="-181240">
              <a:buFont typeface="Arial" panose="020B0604020202020204" pitchFamily="34" charset="0"/>
              <a:buChar char="•"/>
            </a:pPr>
            <a:r>
              <a:rPr lang="en-US" dirty="0"/>
              <a:t>Pro offers all the Basic features and increases each meeting duration to 24 hours. Has cloud recording and other optional add-on plans.</a:t>
            </a:r>
          </a:p>
          <a:p>
            <a:pPr marL="181240" indent="-181240">
              <a:buFont typeface="Arial" panose="020B0604020202020204" pitchFamily="34" charset="0"/>
              <a:buChar char="•"/>
            </a:pPr>
            <a:r>
              <a:rPr lang="en-US" dirty="0"/>
              <a:t>Business offers all the Pro features and increases participants, adds dedicated phone support, and other features.</a:t>
            </a:r>
          </a:p>
          <a:p>
            <a:pPr marL="181240" indent="-181240">
              <a:buFont typeface="Arial" panose="020B0604020202020204" pitchFamily="34" charset="0"/>
              <a:buChar char="•"/>
            </a:pPr>
            <a:r>
              <a:rPr lang="en-US" dirty="0"/>
              <a:t>Enterprise offers all Business features and increases participants, unlimited cloud storage, dedicated customer service and bundle discounts.</a:t>
            </a:r>
          </a:p>
          <a:p>
            <a:pPr marL="181240" indent="-181240">
              <a:buFont typeface="Arial" panose="020B0604020202020204" pitchFamily="34" charset="0"/>
              <a:buChar char="•"/>
            </a:pPr>
            <a:r>
              <a:rPr lang="en-US" dirty="0"/>
              <a:t>Initial recommended consider using the features for Pro which you can begin to use gradually…Pro supports up to 9 hosts per plan and would seem to be suited for most Divisions, Flotillas or large MT/PE shops.</a:t>
            </a:r>
          </a:p>
        </p:txBody>
      </p:sp>
      <p:sp>
        <p:nvSpPr>
          <p:cNvPr id="4" name="Slide Number Placeholder 3"/>
          <p:cNvSpPr>
            <a:spLocks noGrp="1"/>
          </p:cNvSpPr>
          <p:nvPr>
            <p:ph type="sldNum" sz="quarter" idx="5"/>
          </p:nvPr>
        </p:nvSpPr>
        <p:spPr/>
        <p:txBody>
          <a:bodyPr/>
          <a:lstStyle/>
          <a:p>
            <a:fld id="{D696505A-A5C0-6C41-BA16-473CD9F03AE0}" type="slidenum">
              <a:rPr lang="en-US" smtClean="0"/>
              <a:t>42</a:t>
            </a:fld>
            <a:endParaRPr lang="en-US"/>
          </a:p>
        </p:txBody>
      </p:sp>
    </p:spTree>
    <p:extLst>
      <p:ext uri="{BB962C8B-B14F-4D97-AF65-F5344CB8AC3E}">
        <p14:creationId xmlns:p14="http://schemas.microsoft.com/office/powerpoint/2010/main" val="3537936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step is to set up your FSO-PE personal profile.</a:t>
            </a:r>
          </a:p>
          <a:p>
            <a:endParaRPr lang="en-US" dirty="0"/>
          </a:p>
          <a:p>
            <a:r>
              <a:rPr lang="en-US" dirty="0"/>
              <a:t>It is critical to select Calendar and Contact Integration to allow you to maximize the power of this platform and save you serious time and administrative functions.</a:t>
            </a:r>
          </a:p>
          <a:p>
            <a:endParaRPr lang="en-US" dirty="0"/>
          </a:p>
          <a:p>
            <a:pPr marL="181240" indent="-181240">
              <a:buFont typeface="Arial" panose="020B0604020202020204" pitchFamily="34" charset="0"/>
              <a:buChar char="•"/>
            </a:pPr>
            <a:r>
              <a:rPr lang="en-US" sz="1300" dirty="0"/>
              <a:t>The second step is to set up the Administration. Most of us are used to our software being administered by others. Here we have the opportunity to set up the controls for ourselves. And they can be modified for different meetings. Admin is divided into the global controls in Admin and the specific meeting controls in Personal.</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dirty="0"/>
              <a:t>Zoom actually is very simply set up that a non-IT person can set it up. The secret is to carefully and deliberately consider each selection.</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dirty="0"/>
              <a:t>Control F6 search function is very helpful.</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dirty="0"/>
              <a:t>For the Account Profile - Recommend current professional CGAUX photo in Trop Blues and Be sure to select Calendar and Contact Integration.</a:t>
            </a:r>
          </a:p>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43</a:t>
            </a:fld>
            <a:endParaRPr lang="en-US"/>
          </a:p>
        </p:txBody>
      </p:sp>
    </p:spTree>
    <p:extLst>
      <p:ext uri="{BB962C8B-B14F-4D97-AF65-F5344CB8AC3E}">
        <p14:creationId xmlns:p14="http://schemas.microsoft.com/office/powerpoint/2010/main" val="721256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sz="1300" dirty="0"/>
              <a:t>Personal settings govern your individual meeting.</a:t>
            </a:r>
          </a:p>
          <a:p>
            <a:pPr marL="181240" indent="-181240" defTabSz="966612">
              <a:buFont typeface="Arial" panose="020B0604020202020204" pitchFamily="34" charset="0"/>
              <a:buChar char="•"/>
              <a:defRPr/>
            </a:pPr>
            <a:r>
              <a:rPr lang="en-US" sz="1300" dirty="0"/>
              <a:t>Again, go through them carefully keeping in mind the purpose of the meeting and your audience.</a:t>
            </a:r>
          </a:p>
          <a:p>
            <a:pPr marL="181240" indent="-181240" defTabSz="966612">
              <a:buFont typeface="Arial" panose="020B0604020202020204" pitchFamily="34" charset="0"/>
              <a:buChar char="•"/>
              <a:defRPr/>
            </a:pPr>
            <a:r>
              <a:rPr lang="en-US" sz="1300" dirty="0"/>
              <a:t>It is good practice to review them occasionally and always after upgrading Zoom versions in case there are default settings changes.</a:t>
            </a:r>
          </a:p>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44</a:t>
            </a:fld>
            <a:endParaRPr lang="en-US"/>
          </a:p>
        </p:txBody>
      </p:sp>
    </p:spTree>
    <p:extLst>
      <p:ext uri="{BB962C8B-B14F-4D97-AF65-F5344CB8AC3E}">
        <p14:creationId xmlns:p14="http://schemas.microsoft.com/office/powerpoint/2010/main" val="1525844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Administrative settings control your global account settings.</a:t>
            </a:r>
          </a:p>
          <a:p>
            <a:endParaRPr lang="en-US" dirty="0"/>
          </a:p>
          <a:p>
            <a:pPr defTabSz="966612">
              <a:defRPr/>
            </a:pPr>
            <a:r>
              <a:rPr lang="en-US" dirty="0"/>
              <a:t>Again, carefully review each choice keeping in mind your audience. </a:t>
            </a:r>
            <a:r>
              <a:rPr lang="en-US" sz="1300" dirty="0"/>
              <a:t>It would take us about an hour to go through an in-depth discussion of each selection. It is very important to make these selections deliberately. The discussion around the selection of each option is actually very helpful in beginning to understand the multiple benefits and uses of this tool.</a:t>
            </a:r>
          </a:p>
          <a:p>
            <a:pPr defTabSz="966612">
              <a:defRPr/>
            </a:pPr>
            <a:r>
              <a:rPr lang="en-US" sz="1300" dirty="0"/>
              <a:t>Passwords and Wait Room strongly recommended to control access.</a:t>
            </a:r>
          </a:p>
          <a:p>
            <a:endParaRPr lang="en-US" dirty="0"/>
          </a:p>
          <a:p>
            <a:r>
              <a:rPr lang="en-US" dirty="0"/>
              <a:t>Use the Tutorials and Knowledge base to learn more about your choices.</a:t>
            </a:r>
          </a:p>
        </p:txBody>
      </p:sp>
      <p:sp>
        <p:nvSpPr>
          <p:cNvPr id="4" name="Slide Number Placeholder 3"/>
          <p:cNvSpPr>
            <a:spLocks noGrp="1"/>
          </p:cNvSpPr>
          <p:nvPr>
            <p:ph type="sldNum" sz="quarter" idx="5"/>
          </p:nvPr>
        </p:nvSpPr>
        <p:spPr/>
        <p:txBody>
          <a:bodyPr/>
          <a:lstStyle/>
          <a:p>
            <a:fld id="{D696505A-A5C0-6C41-BA16-473CD9F03AE0}" type="slidenum">
              <a:rPr lang="en-US" smtClean="0"/>
              <a:t>45</a:t>
            </a:fld>
            <a:endParaRPr lang="en-US"/>
          </a:p>
        </p:txBody>
      </p:sp>
    </p:spTree>
    <p:extLst>
      <p:ext uri="{BB962C8B-B14F-4D97-AF65-F5344CB8AC3E}">
        <p14:creationId xmlns:p14="http://schemas.microsoft.com/office/powerpoint/2010/main" val="1070170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schedule one or more meetings.</a:t>
            </a:r>
          </a:p>
          <a:p>
            <a:endParaRPr lang="en-US" dirty="0"/>
          </a:p>
          <a:p>
            <a:r>
              <a:rPr lang="en-US" dirty="0"/>
              <a:t>Select your hosting options and save…</a:t>
            </a:r>
          </a:p>
          <a:p>
            <a:pPr marL="181240" indent="-181240">
              <a:buFont typeface="Arial" panose="020B0604020202020204" pitchFamily="34" charset="0"/>
              <a:buChar char="•"/>
            </a:pPr>
            <a:r>
              <a:rPr lang="en-US" sz="1300" dirty="0"/>
              <a:t>New Meetings can be created at the moment or can be scheduled in advance.</a:t>
            </a:r>
          </a:p>
          <a:p>
            <a:pPr marL="181240" indent="-181240">
              <a:buFont typeface="Arial" panose="020B0604020202020204" pitchFamily="34" charset="0"/>
              <a:buChar char="•"/>
            </a:pPr>
            <a:r>
              <a:rPr lang="en-US" sz="1300" dirty="0"/>
              <a:t>To start an instant meeting simply start a meeting and send an invite to the individual(s).</a:t>
            </a:r>
          </a:p>
          <a:p>
            <a:pPr marL="181240" indent="-181240">
              <a:buFont typeface="Arial" panose="020B0604020202020204" pitchFamily="34" charset="0"/>
              <a:buChar char="•"/>
            </a:pPr>
            <a:r>
              <a:rPr lang="en-US" sz="1300" dirty="0"/>
              <a:t>To create a scheduled meeting, simply fill in the Schedule a Meeting page.</a:t>
            </a:r>
          </a:p>
          <a:p>
            <a:pPr marL="181240" indent="-181240">
              <a:buFont typeface="Arial" panose="020B0604020202020204" pitchFamily="34" charset="0"/>
              <a:buChar char="•"/>
            </a:pPr>
            <a:r>
              <a:rPr lang="en-US" sz="1300" dirty="0"/>
              <a:t>Click on Select New Meeting</a:t>
            </a:r>
          </a:p>
          <a:p>
            <a:pPr marL="181240" indent="-181240">
              <a:buFont typeface="Arial" panose="020B0604020202020204" pitchFamily="34" charset="0"/>
              <a:buChar char="•"/>
            </a:pPr>
            <a:r>
              <a:rPr lang="en-US" sz="1300" dirty="0"/>
              <a:t>Follow prompts</a:t>
            </a:r>
          </a:p>
          <a:p>
            <a:pPr marL="181240" indent="-181240">
              <a:buFont typeface="Arial" panose="020B0604020202020204" pitchFamily="34" charset="0"/>
              <a:buChar char="•"/>
            </a:pPr>
            <a:r>
              <a:rPr lang="en-US" sz="1300" dirty="0"/>
              <a:t>Select automatic Meeting ID and Meeting Password</a:t>
            </a:r>
          </a:p>
          <a:p>
            <a:pPr marL="181240" indent="-181240">
              <a:buFont typeface="Arial" panose="020B0604020202020204" pitchFamily="34" charset="0"/>
              <a:buChar char="•"/>
            </a:pPr>
            <a:r>
              <a:rPr lang="en-US" sz="1300" dirty="0"/>
              <a:t>Require meeting password</a:t>
            </a:r>
          </a:p>
          <a:p>
            <a:pPr marL="181240" indent="-181240">
              <a:buFont typeface="Arial" panose="020B0604020202020204" pitchFamily="34" charset="0"/>
              <a:buChar char="•"/>
            </a:pPr>
            <a:r>
              <a:rPr lang="en-US" sz="1300" dirty="0"/>
              <a:t>Meetings can be easily edited if necessary.</a:t>
            </a:r>
          </a:p>
          <a:p>
            <a:pPr marL="181240" indent="-181240">
              <a:buFont typeface="Arial" panose="020B0604020202020204" pitchFamily="34" charset="0"/>
              <a:buChar char="•"/>
            </a:pPr>
            <a:r>
              <a:rPr lang="en-US" sz="1300" dirty="0"/>
              <a:t>Avoid on the hour and half-hour scheduling to minimize rush hour crunch.</a:t>
            </a:r>
          </a:p>
          <a:p>
            <a:pPr marL="181240" indent="-181240">
              <a:buFont typeface="Arial" panose="020B0604020202020204" pitchFamily="34" charset="0"/>
              <a:buChar char="•"/>
            </a:pPr>
            <a:r>
              <a:rPr lang="en-US" sz="1300" dirty="0"/>
              <a:t>After you Save Meeting, the next screen will confirm your selections. You can edit or go on to select your preferred calendar option and proceed to fill that out.</a:t>
            </a:r>
          </a:p>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46</a:t>
            </a:fld>
            <a:endParaRPr lang="en-US"/>
          </a:p>
        </p:txBody>
      </p:sp>
    </p:spTree>
    <p:extLst>
      <p:ext uri="{BB962C8B-B14F-4D97-AF65-F5344CB8AC3E}">
        <p14:creationId xmlns:p14="http://schemas.microsoft.com/office/powerpoint/2010/main" val="253643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79475"/>
            <a:ext cx="4321175" cy="3241675"/>
          </a:xfrm>
        </p:spPr>
      </p:sp>
      <p:sp>
        <p:nvSpPr>
          <p:cNvPr id="3" name="Notes Placeholder 2"/>
          <p:cNvSpPr>
            <a:spLocks noGrp="1"/>
          </p:cNvSpPr>
          <p:nvPr>
            <p:ph type="body" idx="1"/>
          </p:nvPr>
        </p:nvSpPr>
        <p:spPr>
          <a:xfrm>
            <a:off x="731520" y="4160520"/>
            <a:ext cx="6258560" cy="4480560"/>
          </a:xfrm>
        </p:spPr>
        <p:txBody>
          <a:bodyPr/>
          <a:lstStyle/>
          <a:p>
            <a:r>
              <a:rPr lang="en-US" dirty="0"/>
              <a:t>Use Google, Outlook or Yahoo Calendar choices to send your invitations to registered students.</a:t>
            </a:r>
          </a:p>
          <a:p>
            <a:endParaRPr lang="en-US" dirty="0"/>
          </a:p>
          <a:p>
            <a:r>
              <a:rPr lang="en-US" dirty="0"/>
              <a:t>This will greatly facilitate all contact with your students, from recording acceptance, sending updates, additional information and/or attachments, changes to schedule or class. </a:t>
            </a:r>
          </a:p>
          <a:p>
            <a:endParaRPr lang="en-US" dirty="0"/>
          </a:p>
          <a:p>
            <a:r>
              <a:rPr lang="en-US" dirty="0"/>
              <a:t>If a student does not use a calendar, they can still easily cut and paste from the invitation the same as they would from an email.</a:t>
            </a:r>
          </a:p>
          <a:p>
            <a:endParaRPr lang="en-US" dirty="0"/>
          </a:p>
          <a:p>
            <a:pPr marL="181240" indent="-181240">
              <a:buFont typeface="Arial" panose="020B0604020202020204" pitchFamily="34" charset="0"/>
              <a:buChar char="•"/>
            </a:pPr>
            <a:r>
              <a:rPr lang="en-US" sz="1300" dirty="0"/>
              <a:t>This is a most powerful tool: Select preferred calendar: Google, Outlook, Yahoo. Click on it. </a:t>
            </a:r>
          </a:p>
          <a:p>
            <a:pPr marL="181240" indent="-181240">
              <a:buFont typeface="Arial" panose="020B0604020202020204" pitchFamily="34" charset="0"/>
              <a:buChar char="•"/>
            </a:pPr>
            <a:r>
              <a:rPr lang="en-US" sz="1300" dirty="0"/>
              <a:t>Once on the calendar, add any specific comments and enter guest lists. Have Group lists prepared in your contacts.</a:t>
            </a:r>
          </a:p>
          <a:p>
            <a:pPr marL="181240" indent="-181240">
              <a:buFont typeface="Arial" panose="020B0604020202020204" pitchFamily="34" charset="0"/>
              <a:buChar char="•"/>
            </a:pPr>
            <a:r>
              <a:rPr lang="en-US" sz="1300" dirty="0"/>
              <a:t>The invitee will receive a Google/Yahoo/Outlook calendar appointment and should click respond to the invitation. Yes/No/Maybe. </a:t>
            </a:r>
          </a:p>
          <a:p>
            <a:pPr marL="181240" indent="-181240">
              <a:buFont typeface="Arial" panose="020B0604020202020204" pitchFamily="34" charset="0"/>
              <a:buChar char="•"/>
            </a:pPr>
            <a:r>
              <a:rPr lang="en-US" sz="1300" dirty="0"/>
              <a:t>That will record their answer and facilitate any reminders/follow-ups. </a:t>
            </a:r>
          </a:p>
          <a:p>
            <a:pPr marL="181240" indent="-181240">
              <a:buFont typeface="Arial" panose="020B0604020202020204" pitchFamily="34" charset="0"/>
              <a:buChar char="•"/>
            </a:pPr>
            <a:r>
              <a:rPr lang="en-US" sz="1300" dirty="0"/>
              <a:t>You will also have a copy of invitees readily available for your meeting.</a:t>
            </a:r>
          </a:p>
          <a:p>
            <a:pPr marL="181240" indent="-181240">
              <a:buFont typeface="Arial" panose="020B0604020202020204" pitchFamily="34" charset="0"/>
              <a:buChar char="•"/>
            </a:pPr>
            <a:r>
              <a:rPr lang="en-US" sz="1300" dirty="0"/>
              <a:t>Use the invitation to reinforce key messaging as well as mechanical aspects.</a:t>
            </a:r>
          </a:p>
          <a:p>
            <a:pPr marL="181240" indent="-181240">
              <a:buFont typeface="Arial" panose="020B0604020202020204" pitchFamily="34" charset="0"/>
              <a:buChar char="•"/>
            </a:pPr>
            <a:r>
              <a:rPr lang="en-US" sz="1300" dirty="0"/>
              <a:t>It does not matter if the recipient does not have or use a calendar; they will still receive the invitation with the information and can then note the meeting particulars in their own way.</a:t>
            </a:r>
          </a:p>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47</a:t>
            </a:fld>
            <a:endParaRPr lang="en-US"/>
          </a:p>
        </p:txBody>
      </p:sp>
    </p:spTree>
    <p:extLst>
      <p:ext uri="{BB962C8B-B14F-4D97-AF65-F5344CB8AC3E}">
        <p14:creationId xmlns:p14="http://schemas.microsoft.com/office/powerpoint/2010/main" val="828606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Time to Play…</a:t>
            </a:r>
          </a:p>
          <a:p>
            <a:pPr marL="181240" indent="-181240">
              <a:buFont typeface="Arial" panose="020B0604020202020204" pitchFamily="34" charset="0"/>
              <a:buChar char="•"/>
            </a:pPr>
            <a:r>
              <a:rPr lang="en-US" dirty="0"/>
              <a:t>Set up a test meeting with Co-host for the first time. </a:t>
            </a:r>
          </a:p>
          <a:p>
            <a:pPr marL="181240" indent="-181240">
              <a:buFont typeface="Arial" panose="020B0604020202020204" pitchFamily="34" charset="0"/>
              <a:buChar char="•"/>
            </a:pPr>
            <a:r>
              <a:rPr lang="en-US" dirty="0"/>
              <a:t>Set up someone else as a Co-Host at the start; this comes in very handy if the Host loses electricity or </a:t>
            </a:r>
            <a:r>
              <a:rPr lang="en-US" dirty="0" err="1"/>
              <a:t>WiFi</a:t>
            </a:r>
            <a:r>
              <a:rPr lang="en-US" dirty="0"/>
              <a:t>.</a:t>
            </a:r>
          </a:p>
          <a:p>
            <a:pPr marL="181240" indent="-181240">
              <a:buFont typeface="Arial" panose="020B0604020202020204" pitchFamily="34" charset="0"/>
              <a:buChar char="•"/>
            </a:pPr>
            <a:r>
              <a:rPr lang="en-US" dirty="0"/>
              <a:t>Practice controls. </a:t>
            </a:r>
          </a:p>
          <a:p>
            <a:pPr marL="181240" indent="-181240">
              <a:buFont typeface="Arial" panose="020B0604020202020204" pitchFamily="34" charset="0"/>
              <a:buChar char="•"/>
            </a:pPr>
            <a:r>
              <a:rPr lang="en-US" dirty="0"/>
              <a:t>Do a full dry run.</a:t>
            </a:r>
          </a:p>
          <a:p>
            <a:pPr marL="181240" indent="-181240">
              <a:buFont typeface="Arial" panose="020B0604020202020204" pitchFamily="34" charset="0"/>
              <a:buChar char="•"/>
            </a:pPr>
            <a:r>
              <a:rPr lang="en-US" dirty="0"/>
              <a:t>Bring out main controls from bottom or top of screen by hovering the mouse.</a:t>
            </a:r>
          </a:p>
          <a:p>
            <a:pPr marL="181240" indent="-181240">
              <a:buFont typeface="Arial" panose="020B0604020202020204" pitchFamily="34" charset="0"/>
              <a:buChar char="•"/>
            </a:pPr>
            <a:r>
              <a:rPr lang="en-US" dirty="0"/>
              <a:t>Hover the mouse over each symbol to see drop down/drop up menus; click and explore how each one works.</a:t>
            </a:r>
          </a:p>
          <a:p>
            <a:pPr marL="181240" indent="-181240">
              <a:buFont typeface="Arial" panose="020B0604020202020204" pitchFamily="34" charset="0"/>
              <a:buChar char="•"/>
            </a:pPr>
            <a:r>
              <a:rPr lang="en-US" dirty="0"/>
              <a:t>***Access to controls depends upon number of participants and to whom rights have been given*** Zoom is unusually flexible in that it allows simultaneous access.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48</a:t>
            </a:fld>
            <a:endParaRPr lang="en-US" dirty="0"/>
          </a:p>
        </p:txBody>
      </p:sp>
    </p:spTree>
    <p:extLst>
      <p:ext uri="{BB962C8B-B14F-4D97-AF65-F5344CB8AC3E}">
        <p14:creationId xmlns:p14="http://schemas.microsoft.com/office/powerpoint/2010/main" val="13012193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reporting tools offer various alternatives by meetings, by users, by report.</a:t>
            </a:r>
          </a:p>
          <a:p>
            <a:endParaRPr lang="en-US" dirty="0"/>
          </a:p>
          <a:p>
            <a:r>
              <a:rPr lang="en-US" dirty="0"/>
              <a:t>This is accessible in CVS format and can be stored, sorted and used for reporting to NASBLA and other local state authorities.</a:t>
            </a:r>
          </a:p>
        </p:txBody>
      </p:sp>
      <p:sp>
        <p:nvSpPr>
          <p:cNvPr id="4" name="Slide Number Placeholder 3"/>
          <p:cNvSpPr>
            <a:spLocks noGrp="1"/>
          </p:cNvSpPr>
          <p:nvPr>
            <p:ph type="sldNum" sz="quarter" idx="5"/>
          </p:nvPr>
        </p:nvSpPr>
        <p:spPr/>
        <p:txBody>
          <a:bodyPr/>
          <a:lstStyle/>
          <a:p>
            <a:fld id="{D696505A-A5C0-6C41-BA16-473CD9F03AE0}" type="slidenum">
              <a:rPr lang="en-US" smtClean="0"/>
              <a:t>49</a:t>
            </a:fld>
            <a:endParaRPr lang="en-US"/>
          </a:p>
        </p:txBody>
      </p:sp>
    </p:spTree>
    <p:extLst>
      <p:ext uri="{BB962C8B-B14F-4D97-AF65-F5344CB8AC3E}">
        <p14:creationId xmlns:p14="http://schemas.microsoft.com/office/powerpoint/2010/main" val="212143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FFCEC-4EC9-1E42-A390-CBEA5270BDDD}" type="slidenum">
              <a:rPr lang="en-US" smtClean="0"/>
              <a:t>5</a:t>
            </a:fld>
            <a:endParaRPr lang="en-US" dirty="0"/>
          </a:p>
        </p:txBody>
      </p:sp>
    </p:spTree>
    <p:extLst>
      <p:ext uri="{BB962C8B-B14F-4D97-AF65-F5344CB8AC3E}">
        <p14:creationId xmlns:p14="http://schemas.microsoft.com/office/powerpoint/2010/main" val="38312802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offers a rich array of tools to set up and run the platform. </a:t>
            </a:r>
          </a:p>
          <a:p>
            <a:endParaRPr lang="en-US" dirty="0"/>
          </a:p>
          <a:p>
            <a:r>
              <a:rPr lang="en-US" dirty="0"/>
              <a:t>There are also auxiliary specific additional resources: </a:t>
            </a:r>
          </a:p>
          <a:p>
            <a:endParaRPr lang="en-US" dirty="0"/>
          </a:p>
          <a:p>
            <a:pPr marL="181240" indent="-181240">
              <a:buFont typeface="Arial" panose="020B0604020202020204" pitchFamily="34" charset="0"/>
              <a:buChar char="•"/>
            </a:pPr>
            <a:r>
              <a:rPr lang="en-US" dirty="0"/>
              <a:t>D7 DIV6 is posting its training resources on its website and any D7 auxiliarists may access it simply by going to the website and logging into Training.</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DIV6 at the request of the COL opened its classes to D7 SO-MTs. These classes may be seen on the DIV6 Training Calendar. </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E-Directorate DSO-PEs are welcome to view these offerings. Please do not distribute further. If there is interest in Group Sessions, kindly find contact at the end.</a:t>
            </a:r>
          </a:p>
        </p:txBody>
      </p:sp>
      <p:sp>
        <p:nvSpPr>
          <p:cNvPr id="4" name="Slide Number Placeholder 3"/>
          <p:cNvSpPr>
            <a:spLocks noGrp="1"/>
          </p:cNvSpPr>
          <p:nvPr>
            <p:ph type="sldNum" sz="quarter" idx="5"/>
          </p:nvPr>
        </p:nvSpPr>
        <p:spPr/>
        <p:txBody>
          <a:bodyPr/>
          <a:lstStyle/>
          <a:p>
            <a:fld id="{6AE7268C-4B9D-A74F-9229-518D69B78195}" type="slidenum">
              <a:rPr lang="en-US" smtClean="0"/>
              <a:t>50</a:t>
            </a:fld>
            <a:endParaRPr lang="en-US" dirty="0"/>
          </a:p>
        </p:txBody>
      </p:sp>
    </p:spTree>
    <p:extLst>
      <p:ext uri="{BB962C8B-B14F-4D97-AF65-F5344CB8AC3E}">
        <p14:creationId xmlns:p14="http://schemas.microsoft.com/office/powerpoint/2010/main" val="1412911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 variety of knowledge, tools, tips, </a:t>
            </a:r>
            <a:r>
              <a:rPr lang="en-US" dirty="0" err="1"/>
              <a:t>etc</a:t>
            </a:r>
            <a:r>
              <a:rPr lang="en-US" dirty="0"/>
              <a:t>….</a:t>
            </a:r>
          </a:p>
          <a:p>
            <a:r>
              <a:rPr lang="en-US" dirty="0"/>
              <a:t>Suggest accessing them regularly</a:t>
            </a:r>
          </a:p>
          <a:p>
            <a:r>
              <a:rPr lang="en-US" dirty="0"/>
              <a:t>Subscribe to their blog</a:t>
            </a:r>
          </a:p>
          <a:p>
            <a:r>
              <a:rPr lang="en-US" dirty="0"/>
              <a:t>Look up specific subject matters to get answers</a:t>
            </a:r>
          </a:p>
          <a:p>
            <a:r>
              <a:rPr lang="en-US" dirty="0"/>
              <a:t>Attend as many live meetings as you can…</a:t>
            </a:r>
          </a:p>
          <a:p>
            <a:endParaRPr lang="en-US" dirty="0"/>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51</a:t>
            </a:fld>
            <a:endParaRPr lang="en-US" dirty="0"/>
          </a:p>
        </p:txBody>
      </p:sp>
    </p:spTree>
    <p:extLst>
      <p:ext uri="{BB962C8B-B14F-4D97-AF65-F5344CB8AC3E}">
        <p14:creationId xmlns:p14="http://schemas.microsoft.com/office/powerpoint/2010/main" val="2788690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This has been a high level summary to help to get you started. Keep taking classes.</a:t>
            </a:r>
          </a:p>
          <a:p>
            <a:pPr defTabSz="966612">
              <a:defRPr/>
            </a:pPr>
            <a:r>
              <a:rPr lang="en-US" sz="1300" dirty="0"/>
              <a:t>Select the first two Getting Started with Zoom Meetings and Zoom Meetings. </a:t>
            </a:r>
          </a:p>
          <a:p>
            <a:pPr defTabSz="966612">
              <a:defRPr/>
            </a:pPr>
            <a:r>
              <a:rPr lang="en-US" sz="1300" dirty="0"/>
              <a:t>Review them from a broad perspective. </a:t>
            </a:r>
          </a:p>
          <a:p>
            <a:pPr defTabSz="966612">
              <a:defRPr/>
            </a:pPr>
            <a:r>
              <a:rPr lang="en-US" sz="1300" dirty="0"/>
              <a:t>Don’t get caught up in the details.</a:t>
            </a:r>
          </a:p>
          <a:p>
            <a:pPr defTabSz="966612">
              <a:defRPr/>
            </a:pPr>
            <a:r>
              <a:rPr lang="en-US" sz="1300" dirty="0"/>
              <a:t>Take advantage of the other tutorials, webinars, etc.</a:t>
            </a:r>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52</a:t>
            </a:fld>
            <a:endParaRPr lang="en-US" dirty="0"/>
          </a:p>
        </p:txBody>
      </p:sp>
    </p:spTree>
    <p:extLst>
      <p:ext uri="{BB962C8B-B14F-4D97-AF65-F5344CB8AC3E}">
        <p14:creationId xmlns:p14="http://schemas.microsoft.com/office/powerpoint/2010/main" val="13380657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53</a:t>
            </a:fld>
            <a:endParaRPr lang="en-US"/>
          </a:p>
        </p:txBody>
      </p:sp>
    </p:spTree>
    <p:extLst>
      <p:ext uri="{BB962C8B-B14F-4D97-AF65-F5344CB8AC3E}">
        <p14:creationId xmlns:p14="http://schemas.microsoft.com/office/powerpoint/2010/main" val="22867607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section is to share the various channels used by our flotillas as well as share some new ideas.</a:t>
            </a:r>
          </a:p>
          <a:p>
            <a:endParaRPr lang="en-US" dirty="0"/>
          </a:p>
          <a:p>
            <a:r>
              <a:rPr lang="en-US" dirty="0"/>
              <a:t>They cover both physical and virtual initiatives.</a:t>
            </a:r>
          </a:p>
          <a:p>
            <a:endParaRPr lang="en-US" dirty="0"/>
          </a:p>
          <a:p>
            <a:r>
              <a:rPr lang="en-US" dirty="0"/>
              <a:t>As a rule of thumb, Inbound marketing is most efficient and reliable.</a:t>
            </a:r>
          </a:p>
          <a:p>
            <a:r>
              <a:rPr lang="en-US" dirty="0"/>
              <a:t>Outbound marketing is the most traditional and complements inbound marketing but is not as effective.</a:t>
            </a:r>
          </a:p>
          <a:p>
            <a:endParaRPr lang="en-US" dirty="0"/>
          </a:p>
          <a:p>
            <a:r>
              <a:rPr lang="en-US" dirty="0"/>
              <a:t>Dedicated flotilla resources can make or break the marketing plan:</a:t>
            </a:r>
          </a:p>
          <a:p>
            <a:r>
              <a:rPr lang="en-US" dirty="0"/>
              <a:t>FSO- PE</a:t>
            </a:r>
          </a:p>
          <a:p>
            <a:pPr lvl="0"/>
            <a:r>
              <a:rPr lang="en-US" dirty="0"/>
              <a:t>FSO – PA</a:t>
            </a:r>
          </a:p>
          <a:p>
            <a:pPr lvl="0"/>
            <a:r>
              <a:rPr lang="en-US" dirty="0"/>
              <a:t>FSO-PB</a:t>
            </a:r>
          </a:p>
          <a:p>
            <a:pPr lvl="0"/>
            <a:r>
              <a:rPr lang="en-US" dirty="0"/>
              <a:t>FSO- VE </a:t>
            </a:r>
          </a:p>
          <a:p>
            <a:pPr lvl="0"/>
            <a:r>
              <a:rPr lang="en-US" dirty="0"/>
              <a:t>FSO-RBSVD</a:t>
            </a:r>
          </a:p>
          <a:p>
            <a:pPr lvl="0"/>
            <a:endParaRPr lang="en-US" dirty="0"/>
          </a:p>
          <a:p>
            <a:pPr lvl="0"/>
            <a:r>
              <a:rPr lang="en-US" dirty="0"/>
              <a:t>Face to Face can be strengthened immediately that FTF is resumed and should be cultivated for difficult times.</a:t>
            </a:r>
          </a:p>
          <a:p>
            <a:pPr lvl="0"/>
            <a:r>
              <a:rPr lang="en-US" dirty="0"/>
              <a:t>Virtual approaches can be created as driven by need.</a:t>
            </a:r>
          </a:p>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54</a:t>
            </a:fld>
            <a:endParaRPr lang="en-US"/>
          </a:p>
        </p:txBody>
      </p:sp>
    </p:spTree>
    <p:extLst>
      <p:ext uri="{BB962C8B-B14F-4D97-AF65-F5344CB8AC3E}">
        <p14:creationId xmlns:p14="http://schemas.microsoft.com/office/powerpoint/2010/main" val="4205478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55</a:t>
            </a:fld>
            <a:endParaRPr lang="en-US" dirty="0"/>
          </a:p>
        </p:txBody>
      </p:sp>
    </p:spTree>
    <p:extLst>
      <p:ext uri="{BB962C8B-B14F-4D97-AF65-F5344CB8AC3E}">
        <p14:creationId xmlns:p14="http://schemas.microsoft.com/office/powerpoint/2010/main" val="40203689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56</a:t>
            </a:fld>
            <a:endParaRPr lang="en-US"/>
          </a:p>
        </p:txBody>
      </p:sp>
    </p:spTree>
    <p:extLst>
      <p:ext uri="{BB962C8B-B14F-4D97-AF65-F5344CB8AC3E}">
        <p14:creationId xmlns:p14="http://schemas.microsoft.com/office/powerpoint/2010/main" val="34085357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57</a:t>
            </a:fld>
            <a:endParaRPr lang="en-US"/>
          </a:p>
        </p:txBody>
      </p:sp>
    </p:spTree>
    <p:extLst>
      <p:ext uri="{BB962C8B-B14F-4D97-AF65-F5344CB8AC3E}">
        <p14:creationId xmlns:p14="http://schemas.microsoft.com/office/powerpoint/2010/main" val="39095505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 is a difficult mindset for us to get into because we are used to pushing out our messages.</a:t>
            </a:r>
          </a:p>
          <a:p>
            <a:r>
              <a:rPr lang="en-US" dirty="0"/>
              <a:t>Get into one or two sources of regular referrals by taping into their process with the boater. </a:t>
            </a:r>
          </a:p>
          <a:p>
            <a:r>
              <a:rPr lang="en-US" dirty="0"/>
              <a:t>The best time to reach the boater is when they are making a key decision about their boating…following are the main decision points and some suggestions for tapping into the process at the right time.</a:t>
            </a:r>
          </a:p>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58</a:t>
            </a:fld>
            <a:endParaRPr lang="en-US"/>
          </a:p>
        </p:txBody>
      </p:sp>
    </p:spTree>
    <p:extLst>
      <p:ext uri="{BB962C8B-B14F-4D97-AF65-F5344CB8AC3E}">
        <p14:creationId xmlns:p14="http://schemas.microsoft.com/office/powerpoint/2010/main" val="19974446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ideal time to reach out to our new/used dealer companies and offer to help to teach their clients.</a:t>
            </a:r>
          </a:p>
          <a:p>
            <a:r>
              <a:rPr lang="en-US" dirty="0"/>
              <a:t>They are struggling to recuperate and can use our help in educating their boaters, thus helping to get them out on the water safely, reducing risk and reducing insurance costs.</a:t>
            </a:r>
          </a:p>
          <a:p>
            <a:r>
              <a:rPr lang="en-US" dirty="0"/>
              <a:t>It is ideal for us because we will receive their referrals at a time when we are pivoting from classroom to video teaching and can benefit from referrals to help us to carry out our mission of educating the boating public.</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59</a:t>
            </a:fld>
            <a:endParaRPr lang="en-US"/>
          </a:p>
        </p:txBody>
      </p:sp>
    </p:spTree>
    <p:extLst>
      <p:ext uri="{BB962C8B-B14F-4D97-AF65-F5344CB8AC3E}">
        <p14:creationId xmlns:p14="http://schemas.microsoft.com/office/powerpoint/2010/main" val="315829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t>Lead Instructor; Aide; Guest Observer</a:t>
            </a:r>
          </a:p>
          <a:p>
            <a:pPr marL="181240" indent="-181240">
              <a:buFont typeface="Arial" panose="020B0604020202020204" pitchFamily="34" charset="0"/>
              <a:buChar char="•"/>
            </a:pPr>
            <a:r>
              <a:rPr lang="en-US" sz="1300" dirty="0"/>
              <a:t>Schedule: dates, times, breaks</a:t>
            </a:r>
          </a:p>
          <a:p>
            <a:pPr marL="181240" indent="-181240">
              <a:buFont typeface="Arial" panose="020B0604020202020204" pitchFamily="34" charset="0"/>
              <a:buChar char="•"/>
            </a:pPr>
            <a:r>
              <a:rPr lang="en-US" sz="1300" dirty="0"/>
              <a:t>Student capacity: start 20 – 25; cap 40 – 49</a:t>
            </a:r>
          </a:p>
          <a:p>
            <a:pPr marL="181240" indent="-181240">
              <a:buFont typeface="Arial" panose="020B0604020202020204" pitchFamily="34" charset="0"/>
              <a:buChar char="•"/>
            </a:pPr>
            <a:r>
              <a:rPr lang="en-US" sz="1300" dirty="0"/>
              <a:t>Registration &amp; Platform: Zoom</a:t>
            </a:r>
          </a:p>
          <a:p>
            <a:pPr marL="181240" indent="-181240">
              <a:buFont typeface="Arial" panose="020B0604020202020204" pitchFamily="34" charset="0"/>
              <a:buChar char="•"/>
            </a:pPr>
            <a:r>
              <a:rPr lang="en-US" sz="1300" dirty="0"/>
              <a:t>Test: Google Drive</a:t>
            </a:r>
          </a:p>
          <a:p>
            <a:pPr marL="181240" indent="-181240">
              <a:buFont typeface="Arial" panose="020B0604020202020204" pitchFamily="34" charset="0"/>
              <a:buChar char="•"/>
            </a:pPr>
            <a:r>
              <a:rPr lang="en-US" sz="1300" dirty="0"/>
              <a:t>Survey: Survey Monkey or Google Forms</a:t>
            </a:r>
          </a:p>
          <a:p>
            <a:pPr marL="181240" indent="-181240">
              <a:buFont typeface="Arial" panose="020B0604020202020204" pitchFamily="34" charset="0"/>
              <a:buChar char="•"/>
            </a:pPr>
            <a:r>
              <a:rPr lang="en-US" sz="1300" dirty="0"/>
              <a:t>Gallery ~ Shared Screen ~ Chat</a:t>
            </a:r>
          </a:p>
          <a:p>
            <a:pPr marL="181240" indent="-181240">
              <a:buFont typeface="Arial" panose="020B0604020202020204" pitchFamily="34" charset="0"/>
              <a:buChar char="•"/>
            </a:pPr>
            <a:r>
              <a:rPr lang="en-US" dirty="0"/>
              <a:t>One full day or two half-days like a classroom with ten minutes breaks every hour</a:t>
            </a:r>
          </a:p>
          <a:p>
            <a:pPr marL="181240" indent="-181240">
              <a:buFont typeface="Arial" panose="020B0604020202020204" pitchFamily="34" charset="0"/>
              <a:buChar char="•"/>
            </a:pPr>
            <a:r>
              <a:rPr lang="en-US" dirty="0"/>
              <a:t>Four consecutive M – Th. 90 minute evening sessions</a:t>
            </a:r>
          </a:p>
          <a:p>
            <a:pPr marL="181240" indent="-181240">
              <a:buFont typeface="Arial" panose="020B0604020202020204" pitchFamily="34" charset="0"/>
              <a:buChar char="•"/>
            </a:pPr>
            <a:r>
              <a:rPr lang="en-US" dirty="0"/>
              <a:t>Two weekends two hour each Sat. Sun. </a:t>
            </a:r>
          </a:p>
          <a:p>
            <a:pPr marL="181240" indent="-181240">
              <a:buFont typeface="Arial" panose="020B0604020202020204" pitchFamily="34" charset="0"/>
              <a:buChar char="•"/>
            </a:pPr>
            <a:endParaRPr lang="en-US" dirty="0"/>
          </a:p>
          <a:p>
            <a:r>
              <a:rPr lang="en-US" dirty="0"/>
              <a:t>Try alternative class formats depending upon your instructors and the ability of students to learn; closer is better than too spread out.</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6</a:t>
            </a:fld>
            <a:endParaRPr lang="en-US"/>
          </a:p>
        </p:txBody>
      </p:sp>
    </p:spTree>
    <p:extLst>
      <p:ext uri="{BB962C8B-B14F-4D97-AF65-F5344CB8AC3E}">
        <p14:creationId xmlns:p14="http://schemas.microsoft.com/office/powerpoint/2010/main" val="4059600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continue animation…</a:t>
            </a:r>
          </a:p>
        </p:txBody>
      </p:sp>
      <p:sp>
        <p:nvSpPr>
          <p:cNvPr id="4" name="Slide Number Placeholder 3"/>
          <p:cNvSpPr>
            <a:spLocks noGrp="1"/>
          </p:cNvSpPr>
          <p:nvPr>
            <p:ph type="sldNum" sz="quarter" idx="5"/>
          </p:nvPr>
        </p:nvSpPr>
        <p:spPr/>
        <p:txBody>
          <a:bodyPr/>
          <a:lstStyle/>
          <a:p>
            <a:fld id="{D696505A-A5C0-6C41-BA16-473CD9F03AE0}" type="slidenum">
              <a:rPr lang="en-US" smtClean="0"/>
              <a:t>60</a:t>
            </a:fld>
            <a:endParaRPr lang="en-US"/>
          </a:p>
        </p:txBody>
      </p:sp>
    </p:spTree>
    <p:extLst>
      <p:ext uri="{BB962C8B-B14F-4D97-AF65-F5344CB8AC3E}">
        <p14:creationId xmlns:p14="http://schemas.microsoft.com/office/powerpoint/2010/main" val="679856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61</a:t>
            </a:fld>
            <a:endParaRPr lang="en-US"/>
          </a:p>
        </p:txBody>
      </p:sp>
    </p:spTree>
    <p:extLst>
      <p:ext uri="{BB962C8B-B14F-4D97-AF65-F5344CB8AC3E}">
        <p14:creationId xmlns:p14="http://schemas.microsoft.com/office/powerpoint/2010/main" val="2909328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62</a:t>
            </a:fld>
            <a:endParaRPr lang="en-US"/>
          </a:p>
        </p:txBody>
      </p:sp>
    </p:spTree>
    <p:extLst>
      <p:ext uri="{BB962C8B-B14F-4D97-AF65-F5344CB8AC3E}">
        <p14:creationId xmlns:p14="http://schemas.microsoft.com/office/powerpoint/2010/main" val="31219833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63</a:t>
            </a:fld>
            <a:endParaRPr lang="en-US"/>
          </a:p>
        </p:txBody>
      </p:sp>
    </p:spTree>
    <p:extLst>
      <p:ext uri="{BB962C8B-B14F-4D97-AF65-F5344CB8AC3E}">
        <p14:creationId xmlns:p14="http://schemas.microsoft.com/office/powerpoint/2010/main" val="991137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64</a:t>
            </a:fld>
            <a:endParaRPr lang="en-US"/>
          </a:p>
        </p:txBody>
      </p:sp>
    </p:spTree>
    <p:extLst>
      <p:ext uri="{BB962C8B-B14F-4D97-AF65-F5344CB8AC3E}">
        <p14:creationId xmlns:p14="http://schemas.microsoft.com/office/powerpoint/2010/main" val="34907015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65</a:t>
            </a:fld>
            <a:endParaRPr lang="en-US"/>
          </a:p>
        </p:txBody>
      </p:sp>
    </p:spTree>
    <p:extLst>
      <p:ext uri="{BB962C8B-B14F-4D97-AF65-F5344CB8AC3E}">
        <p14:creationId xmlns:p14="http://schemas.microsoft.com/office/powerpoint/2010/main" val="24591616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66</a:t>
            </a:fld>
            <a:endParaRPr lang="en-US"/>
          </a:p>
        </p:txBody>
      </p:sp>
    </p:spTree>
    <p:extLst>
      <p:ext uri="{BB962C8B-B14F-4D97-AF65-F5344CB8AC3E}">
        <p14:creationId xmlns:p14="http://schemas.microsoft.com/office/powerpoint/2010/main" val="13254265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summer is an ideal time to reach young people who need their state certification to go boating…</a:t>
            </a:r>
          </a:p>
          <a:p>
            <a:r>
              <a:rPr lang="en-US" dirty="0"/>
              <a:t>If school is out, perhaps the school administration office can suggest alternative ideas for contacting the students and letting them know of this opportunity.</a:t>
            </a:r>
          </a:p>
          <a:p>
            <a:r>
              <a:rPr lang="en-US" dirty="0"/>
              <a:t>Consider offering half price for those under 17..</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67</a:t>
            </a:fld>
            <a:endParaRPr lang="en-US"/>
          </a:p>
        </p:txBody>
      </p:sp>
    </p:spTree>
    <p:extLst>
      <p:ext uri="{BB962C8B-B14F-4D97-AF65-F5344CB8AC3E}">
        <p14:creationId xmlns:p14="http://schemas.microsoft.com/office/powerpoint/2010/main" val="10291177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activities continue, albeit at a modest rate, but this is the time to be creative and get in front of people who might be searching for fresh ideas to support safe boating, clean marinas, environment…etc.</a:t>
            </a:r>
          </a:p>
          <a:p>
            <a:r>
              <a:rPr lang="en-US" dirty="0"/>
              <a:t>A phone conversation cant hurt, especially if followed by a Zoom call to “meet” each other…</a:t>
            </a:r>
          </a:p>
          <a:p>
            <a:endParaRPr lang="en-US" dirty="0"/>
          </a:p>
          <a:p>
            <a:r>
              <a:rPr lang="en-US" dirty="0"/>
              <a:t>There is a phenomenon whereby people who Zoom feel a certain tie with each other although they have not met physically…</a:t>
            </a:r>
          </a:p>
          <a:p>
            <a:endParaRPr lang="en-US" dirty="0"/>
          </a:p>
        </p:txBody>
      </p:sp>
      <p:sp>
        <p:nvSpPr>
          <p:cNvPr id="4" name="Slide Number Placeholder 3"/>
          <p:cNvSpPr>
            <a:spLocks noGrp="1"/>
          </p:cNvSpPr>
          <p:nvPr>
            <p:ph type="sldNum" sz="quarter" idx="10"/>
          </p:nvPr>
        </p:nvSpPr>
        <p:spPr/>
        <p:txBody>
          <a:bodyPr/>
          <a:lstStyle/>
          <a:p>
            <a:fld id="{92B80582-1F08-4597-9664-F68D6A782AC3}" type="slidenum">
              <a:rPr lang="en-US" smtClean="0"/>
              <a:t>68</a:t>
            </a:fld>
            <a:endParaRPr lang="en-US"/>
          </a:p>
        </p:txBody>
      </p:sp>
    </p:spTree>
    <p:extLst>
      <p:ext uri="{BB962C8B-B14F-4D97-AF65-F5344CB8AC3E}">
        <p14:creationId xmlns:p14="http://schemas.microsoft.com/office/powerpoint/2010/main" val="46105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69</a:t>
            </a:fld>
            <a:endParaRPr lang="en-US"/>
          </a:p>
        </p:txBody>
      </p:sp>
    </p:spTree>
    <p:extLst>
      <p:ext uri="{BB962C8B-B14F-4D97-AF65-F5344CB8AC3E}">
        <p14:creationId xmlns:p14="http://schemas.microsoft.com/office/powerpoint/2010/main" val="4261245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7</a:t>
            </a:fld>
            <a:endParaRPr lang="en-US"/>
          </a:p>
        </p:txBody>
      </p:sp>
    </p:spTree>
    <p:extLst>
      <p:ext uri="{BB962C8B-B14F-4D97-AF65-F5344CB8AC3E}">
        <p14:creationId xmlns:p14="http://schemas.microsoft.com/office/powerpoint/2010/main" val="38522108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mediums are not as focused but can still bring in students…</a:t>
            </a:r>
          </a:p>
          <a:p>
            <a:endParaRPr lang="en-US" dirty="0"/>
          </a:p>
          <a:p>
            <a:r>
              <a:rPr lang="en-US" dirty="0"/>
              <a:t>Use Print and Electronic…adapt medium as needed to the type of class…</a:t>
            </a:r>
          </a:p>
        </p:txBody>
      </p:sp>
      <p:sp>
        <p:nvSpPr>
          <p:cNvPr id="4" name="Slide Number Placeholder 3"/>
          <p:cNvSpPr>
            <a:spLocks noGrp="1"/>
          </p:cNvSpPr>
          <p:nvPr>
            <p:ph type="sldNum" sz="quarter" idx="5"/>
          </p:nvPr>
        </p:nvSpPr>
        <p:spPr/>
        <p:txBody>
          <a:bodyPr/>
          <a:lstStyle/>
          <a:p>
            <a:fld id="{D696505A-A5C0-6C41-BA16-473CD9F03AE0}" type="slidenum">
              <a:rPr lang="en-US" smtClean="0"/>
              <a:t>70</a:t>
            </a:fld>
            <a:endParaRPr lang="en-US"/>
          </a:p>
        </p:txBody>
      </p:sp>
    </p:spTree>
    <p:extLst>
      <p:ext uri="{BB962C8B-B14F-4D97-AF65-F5344CB8AC3E}">
        <p14:creationId xmlns:p14="http://schemas.microsoft.com/office/powerpoint/2010/main" val="862012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71</a:t>
            </a:fld>
            <a:endParaRPr lang="en-US"/>
          </a:p>
        </p:txBody>
      </p:sp>
    </p:spTree>
    <p:extLst>
      <p:ext uri="{BB962C8B-B14F-4D97-AF65-F5344CB8AC3E}">
        <p14:creationId xmlns:p14="http://schemas.microsoft.com/office/powerpoint/2010/main" val="1496567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72</a:t>
            </a:fld>
            <a:endParaRPr lang="en-US"/>
          </a:p>
        </p:txBody>
      </p:sp>
    </p:spTree>
    <p:extLst>
      <p:ext uri="{BB962C8B-B14F-4D97-AF65-F5344CB8AC3E}">
        <p14:creationId xmlns:p14="http://schemas.microsoft.com/office/powerpoint/2010/main" val="7006290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73</a:t>
            </a:fld>
            <a:endParaRPr lang="en-US"/>
          </a:p>
        </p:txBody>
      </p:sp>
    </p:spTree>
    <p:extLst>
      <p:ext uri="{BB962C8B-B14F-4D97-AF65-F5344CB8AC3E}">
        <p14:creationId xmlns:p14="http://schemas.microsoft.com/office/powerpoint/2010/main" val="36179048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D696505A-A5C0-6C41-BA16-473CD9F03AE0}" type="slidenum">
              <a:rPr lang="en-US" smtClean="0"/>
              <a:t>74</a:t>
            </a:fld>
            <a:endParaRPr lang="en-US"/>
          </a:p>
        </p:txBody>
      </p:sp>
    </p:spTree>
    <p:extLst>
      <p:ext uri="{BB962C8B-B14F-4D97-AF65-F5344CB8AC3E}">
        <p14:creationId xmlns:p14="http://schemas.microsoft.com/office/powerpoint/2010/main" val="31109179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75</a:t>
            </a:fld>
            <a:endParaRPr lang="en-US"/>
          </a:p>
        </p:txBody>
      </p:sp>
    </p:spTree>
    <p:extLst>
      <p:ext uri="{BB962C8B-B14F-4D97-AF65-F5344CB8AC3E}">
        <p14:creationId xmlns:p14="http://schemas.microsoft.com/office/powerpoint/2010/main" val="25410728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76</a:t>
            </a:fld>
            <a:endParaRPr lang="en-US"/>
          </a:p>
        </p:txBody>
      </p:sp>
    </p:spTree>
    <p:extLst>
      <p:ext uri="{BB962C8B-B14F-4D97-AF65-F5344CB8AC3E}">
        <p14:creationId xmlns:p14="http://schemas.microsoft.com/office/powerpoint/2010/main" val="6344850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77</a:t>
            </a:fld>
            <a:endParaRPr lang="en-US"/>
          </a:p>
        </p:txBody>
      </p:sp>
    </p:spTree>
    <p:extLst>
      <p:ext uri="{BB962C8B-B14F-4D97-AF65-F5344CB8AC3E}">
        <p14:creationId xmlns:p14="http://schemas.microsoft.com/office/powerpoint/2010/main" val="9771276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96505A-A5C0-6C41-BA16-473CD9F03AE0}" type="slidenum">
              <a:rPr lang="en-US" smtClean="0"/>
              <a:t>78</a:t>
            </a:fld>
            <a:endParaRPr lang="en-US"/>
          </a:p>
        </p:txBody>
      </p:sp>
    </p:spTree>
    <p:extLst>
      <p:ext uri="{BB962C8B-B14F-4D97-AF65-F5344CB8AC3E}">
        <p14:creationId xmlns:p14="http://schemas.microsoft.com/office/powerpoint/2010/main" val="23232905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the sale is as important as generating inquiries and interest from prospective students.</a:t>
            </a:r>
          </a:p>
          <a:p>
            <a:endParaRPr lang="en-US" dirty="0"/>
          </a:p>
          <a:p>
            <a:r>
              <a:rPr lang="en-US" dirty="0"/>
              <a:t>The best way to make all the marketing pay off is to make sure to register each student who contacts us with interest. A “lost student” is an opportunity missed.</a:t>
            </a:r>
          </a:p>
          <a:p>
            <a:endParaRPr lang="en-US" dirty="0"/>
          </a:p>
          <a:p>
            <a:r>
              <a:rPr lang="en-US" dirty="0"/>
              <a:t>The personal handling of the prospective student will make the difference.</a:t>
            </a:r>
          </a:p>
        </p:txBody>
      </p:sp>
      <p:sp>
        <p:nvSpPr>
          <p:cNvPr id="4" name="Slide Number Placeholder 3"/>
          <p:cNvSpPr>
            <a:spLocks noGrp="1"/>
          </p:cNvSpPr>
          <p:nvPr>
            <p:ph type="sldNum" sz="quarter" idx="5"/>
          </p:nvPr>
        </p:nvSpPr>
        <p:spPr/>
        <p:txBody>
          <a:bodyPr/>
          <a:lstStyle/>
          <a:p>
            <a:fld id="{D696505A-A5C0-6C41-BA16-473CD9F03AE0}" type="slidenum">
              <a:rPr lang="en-US" smtClean="0"/>
              <a:t>79</a:t>
            </a:fld>
            <a:endParaRPr lang="en-US"/>
          </a:p>
        </p:txBody>
      </p:sp>
    </p:spTree>
    <p:extLst>
      <p:ext uri="{BB962C8B-B14F-4D97-AF65-F5344CB8AC3E}">
        <p14:creationId xmlns:p14="http://schemas.microsoft.com/office/powerpoint/2010/main" val="109037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8</a:t>
            </a:fld>
            <a:endParaRPr lang="en-US"/>
          </a:p>
        </p:txBody>
      </p:sp>
    </p:spTree>
    <p:extLst>
      <p:ext uri="{BB962C8B-B14F-4D97-AF65-F5344CB8AC3E}">
        <p14:creationId xmlns:p14="http://schemas.microsoft.com/office/powerpoint/2010/main" val="4916540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80</a:t>
            </a:fld>
            <a:endParaRPr lang="en-US"/>
          </a:p>
        </p:txBody>
      </p:sp>
    </p:spTree>
    <p:extLst>
      <p:ext uri="{BB962C8B-B14F-4D97-AF65-F5344CB8AC3E}">
        <p14:creationId xmlns:p14="http://schemas.microsoft.com/office/powerpoint/2010/main" val="104310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80582-1F08-4597-9664-F68D6A782AC3}" type="slidenum">
              <a:rPr lang="en-US" smtClean="0"/>
              <a:t>9</a:t>
            </a:fld>
            <a:endParaRPr lang="en-US"/>
          </a:p>
        </p:txBody>
      </p:sp>
    </p:spTree>
    <p:extLst>
      <p:ext uri="{BB962C8B-B14F-4D97-AF65-F5344CB8AC3E}">
        <p14:creationId xmlns:p14="http://schemas.microsoft.com/office/powerpoint/2010/main" val="2065896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AD47A9-8848-4279-8DE0-70F8FACEE60E}"/>
              </a:ext>
            </a:extLst>
          </p:cNvPr>
          <p:cNvSpPr>
            <a:spLocks noGrp="1" noChangeArrowheads="1"/>
          </p:cNvSpPr>
          <p:nvPr>
            <p:ph type="ctrTitle"/>
          </p:nvPr>
        </p:nvSpPr>
        <p:spPr>
          <a:xfrm>
            <a:off x="1447800" y="228600"/>
            <a:ext cx="7391400" cy="1470025"/>
          </a:xfrm>
        </p:spPr>
        <p:txBody>
          <a:bodyPr/>
          <a:lstStyle>
            <a:lvl1pPr>
              <a:defRPr b="1">
                <a:latin typeface="Arial" panose="020B0604020202020204" pitchFamily="34" charset="0"/>
                <a:cs typeface="Arial" panose="020B0604020202020204" pitchFamily="34" charset="0"/>
              </a:defRPr>
            </a:lvl1pPr>
          </a:lstStyle>
          <a:p>
            <a:pPr lvl="0"/>
            <a:r>
              <a:rPr lang="en-US" altLang="en-US" noProof="0" dirty="0"/>
              <a:t>Click to edit Master title style</a:t>
            </a:r>
          </a:p>
        </p:txBody>
      </p:sp>
      <p:sp>
        <p:nvSpPr>
          <p:cNvPr id="7171" name="Rectangle 3">
            <a:extLst>
              <a:ext uri="{FF2B5EF4-FFF2-40B4-BE49-F238E27FC236}">
                <a16:creationId xmlns:a16="http://schemas.microsoft.com/office/drawing/2014/main" id="{B1127ED9-123A-49D7-992E-0CA69319DDAE}"/>
              </a:ext>
            </a:extLst>
          </p:cNvPr>
          <p:cNvSpPr>
            <a:spLocks noGrp="1" noChangeArrowheads="1"/>
          </p:cNvSpPr>
          <p:nvPr>
            <p:ph type="subTitle" idx="1"/>
          </p:nvPr>
        </p:nvSpPr>
        <p:spPr>
          <a:xfrm>
            <a:off x="1447800" y="1981200"/>
            <a:ext cx="7391400" cy="3810000"/>
          </a:xfrm>
        </p:spPr>
        <p:txBody>
          <a:bodyPr/>
          <a:lstStyle>
            <a:lvl1pPr marL="0" indent="0" algn="ctr">
              <a:buFontTx/>
              <a:buNone/>
              <a:defRPr>
                <a:latin typeface="Arial" panose="020B0604020202020204" pitchFamily="34" charset="0"/>
                <a:cs typeface="Arial" panose="020B0604020202020204" pitchFamily="34" charset="0"/>
              </a:defRPr>
            </a:lvl1pPr>
          </a:lstStyle>
          <a:p>
            <a:pPr lvl="0"/>
            <a:r>
              <a:rPr lang="en-US" altLang="en-US" noProof="0" dirty="0"/>
              <a:t>Click to edit Master subtitle style</a:t>
            </a:r>
          </a:p>
        </p:txBody>
      </p:sp>
      <p:sp>
        <p:nvSpPr>
          <p:cNvPr id="7174" name="Rectangle 6">
            <a:extLst>
              <a:ext uri="{FF2B5EF4-FFF2-40B4-BE49-F238E27FC236}">
                <a16:creationId xmlns:a16="http://schemas.microsoft.com/office/drawing/2014/main" id="{38D74AA6-BB98-4E81-9E66-52C67A28D18F}"/>
              </a:ext>
            </a:extLst>
          </p:cNvPr>
          <p:cNvSpPr>
            <a:spLocks noGrp="1" noChangeArrowheads="1"/>
          </p:cNvSpPr>
          <p:nvPr>
            <p:ph type="sldNum" sz="quarter" idx="4"/>
          </p:nvPr>
        </p:nvSpPr>
        <p:spPr>
          <a:xfrm>
            <a:off x="6781800" y="6248400"/>
            <a:ext cx="2133600" cy="476250"/>
          </a:xfrm>
        </p:spPr>
        <p:txBody>
          <a:bodyPr/>
          <a:lstStyle>
            <a:lvl1pPr>
              <a:defRPr b="1">
                <a:latin typeface="Arial" panose="020B0604020202020204" pitchFamily="34" charset="0"/>
                <a:cs typeface="Arial" panose="020B0604020202020204" pitchFamily="34" charset="0"/>
              </a:defRPr>
            </a:lvl1pPr>
          </a:lstStyle>
          <a:p>
            <a:fld id="{3D569AC3-699C-40DE-817A-BB01E20799F7}" type="slidenum">
              <a:rPr lang="en-US" altLang="en-US" smtClean="0"/>
              <a:pPr/>
              <a:t>‹#›</a:t>
            </a:fld>
            <a:endParaRPr lang="en-US" altLang="en-US" dirty="0"/>
          </a:p>
        </p:txBody>
      </p:sp>
      <p:pic>
        <p:nvPicPr>
          <p:cNvPr id="7175" name="Picture 7" descr="01 aux logo 3d copy">
            <a:extLst>
              <a:ext uri="{FF2B5EF4-FFF2-40B4-BE49-F238E27FC236}">
                <a16:creationId xmlns:a16="http://schemas.microsoft.com/office/drawing/2014/main" id="{B6D94529-85E1-49B7-9ECD-E164F611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omeland logo tipped copy">
            <a:extLst>
              <a:ext uri="{FF2B5EF4-FFF2-40B4-BE49-F238E27FC236}">
                <a16:creationId xmlns:a16="http://schemas.microsoft.com/office/drawing/2014/main" id="{F39A9A87-EEAB-4BDC-9BCA-7F2E2BEC4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79B0-D752-4F0B-B971-F02B21273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973DE-6FA2-4F2B-9474-96C5427178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1A50DF-F311-4F3C-BEF8-124DBB58F6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D5EDB7-6036-4647-95F3-9F687EAD02C6}"/>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B9030B-867D-47AF-AD41-E52AF94EF56D}"/>
              </a:ext>
            </a:extLst>
          </p:cNvPr>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0D15C7C-86E1-477C-9D4B-89828947DB22}"/>
              </a:ext>
            </a:extLst>
          </p:cNvPr>
          <p:cNvSpPr>
            <a:spLocks noGrp="1"/>
          </p:cNvSpPr>
          <p:nvPr>
            <p:ph type="sldNum" sz="quarter" idx="12"/>
          </p:nvPr>
        </p:nvSpPr>
        <p:spPr/>
        <p:txBody>
          <a:bodyPr/>
          <a:lstStyle>
            <a:lvl1pPr>
              <a:defRPr/>
            </a:lvl1pPr>
          </a:lstStyle>
          <a:p>
            <a:fld id="{2FFA13EC-C065-4633-83AD-F256632BA74F}" type="slidenum">
              <a:rPr lang="en-US" altLang="en-US"/>
              <a:pPr/>
              <a:t>‹#›</a:t>
            </a:fld>
            <a:endParaRPr lang="en-US" altLang="en-US"/>
          </a:p>
        </p:txBody>
      </p:sp>
    </p:spTree>
    <p:extLst>
      <p:ext uri="{BB962C8B-B14F-4D97-AF65-F5344CB8AC3E}">
        <p14:creationId xmlns:p14="http://schemas.microsoft.com/office/powerpoint/2010/main" val="227920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27DC-EC9D-4768-B2CC-A06621EC2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C5456-133C-4036-B958-D4134787F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ADA9C-447E-45EA-8E54-56CF00506B9A}"/>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5F7B43-E111-4535-97FC-ACDFC0948D69}"/>
              </a:ext>
            </a:extLst>
          </p:cNvPr>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65501B-22BC-4406-9D93-462FED997A1A}"/>
              </a:ext>
            </a:extLst>
          </p:cNvPr>
          <p:cNvSpPr>
            <a:spLocks noGrp="1"/>
          </p:cNvSpPr>
          <p:nvPr>
            <p:ph type="sldNum" sz="quarter" idx="12"/>
          </p:nvPr>
        </p:nvSpPr>
        <p:spPr/>
        <p:txBody>
          <a:bodyPr/>
          <a:lstStyle>
            <a:lvl1pPr>
              <a:defRPr/>
            </a:lvl1pPr>
          </a:lstStyle>
          <a:p>
            <a:fld id="{65E1D2A8-66E7-4B27-A404-362B0CF6EBC4}" type="slidenum">
              <a:rPr lang="en-US" altLang="en-US"/>
              <a:pPr/>
              <a:t>‹#›</a:t>
            </a:fld>
            <a:endParaRPr lang="en-US" altLang="en-US"/>
          </a:p>
        </p:txBody>
      </p:sp>
    </p:spTree>
    <p:extLst>
      <p:ext uri="{BB962C8B-B14F-4D97-AF65-F5344CB8AC3E}">
        <p14:creationId xmlns:p14="http://schemas.microsoft.com/office/powerpoint/2010/main" val="93923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45536-C8F2-4058-AC8F-DE77D4E24E17}"/>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6BA3E-9916-4240-8DAF-E16165145A6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01A9C-B4E1-4C30-8CD1-1A1A9A9D68C8}"/>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537FD5-7C89-4206-8019-DD4A6B6C300D}"/>
              </a:ext>
            </a:extLst>
          </p:cNvPr>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B73FBC-0DBD-4D39-BF25-FC93A2032CE9}"/>
              </a:ext>
            </a:extLst>
          </p:cNvPr>
          <p:cNvSpPr>
            <a:spLocks noGrp="1"/>
          </p:cNvSpPr>
          <p:nvPr>
            <p:ph type="sldNum" sz="quarter" idx="12"/>
          </p:nvPr>
        </p:nvSpPr>
        <p:spPr/>
        <p:txBody>
          <a:bodyPr/>
          <a:lstStyle>
            <a:lvl1pPr>
              <a:defRPr/>
            </a:lvl1pPr>
          </a:lstStyle>
          <a:p>
            <a:fld id="{5E261ACA-ECF2-4F51-A838-5E9F5BA5ACBC}" type="slidenum">
              <a:rPr lang="en-US" altLang="en-US"/>
              <a:pPr/>
              <a:t>‹#›</a:t>
            </a:fld>
            <a:endParaRPr lang="en-US" altLang="en-US"/>
          </a:p>
        </p:txBody>
      </p:sp>
    </p:spTree>
    <p:extLst>
      <p:ext uri="{BB962C8B-B14F-4D97-AF65-F5344CB8AC3E}">
        <p14:creationId xmlns:p14="http://schemas.microsoft.com/office/powerpoint/2010/main" val="305414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AD47A9-8848-4279-8DE0-70F8FACEE60E}"/>
              </a:ext>
            </a:extLst>
          </p:cNvPr>
          <p:cNvSpPr>
            <a:spLocks noGrp="1" noChangeArrowheads="1"/>
          </p:cNvSpPr>
          <p:nvPr>
            <p:ph type="ctrTitle"/>
          </p:nvPr>
        </p:nvSpPr>
        <p:spPr>
          <a:xfrm>
            <a:off x="1447800" y="228600"/>
            <a:ext cx="7391400" cy="1470025"/>
          </a:xfrm>
        </p:spPr>
        <p:txBody>
          <a:bodyPr/>
          <a:lstStyle>
            <a:lvl1pPr>
              <a:defRPr b="1">
                <a:latin typeface="Arial" panose="020B0604020202020204" pitchFamily="34" charset="0"/>
                <a:cs typeface="Arial" panose="020B0604020202020204" pitchFamily="34" charset="0"/>
              </a:defRPr>
            </a:lvl1pPr>
          </a:lstStyle>
          <a:p>
            <a:pPr lvl="0"/>
            <a:r>
              <a:rPr lang="en-US" altLang="en-US" noProof="0" dirty="0"/>
              <a:t>Click to edit Master title style</a:t>
            </a:r>
          </a:p>
        </p:txBody>
      </p:sp>
      <p:sp>
        <p:nvSpPr>
          <p:cNvPr id="7171" name="Rectangle 3">
            <a:extLst>
              <a:ext uri="{FF2B5EF4-FFF2-40B4-BE49-F238E27FC236}">
                <a16:creationId xmlns:a16="http://schemas.microsoft.com/office/drawing/2014/main" id="{B1127ED9-123A-49D7-992E-0CA69319DDAE}"/>
              </a:ext>
            </a:extLst>
          </p:cNvPr>
          <p:cNvSpPr>
            <a:spLocks noGrp="1" noChangeArrowheads="1"/>
          </p:cNvSpPr>
          <p:nvPr>
            <p:ph type="subTitle" idx="1"/>
          </p:nvPr>
        </p:nvSpPr>
        <p:spPr>
          <a:xfrm>
            <a:off x="1447800" y="1981200"/>
            <a:ext cx="7391400" cy="3810000"/>
          </a:xfrm>
        </p:spPr>
        <p:txBody>
          <a:bodyPr/>
          <a:lstStyle>
            <a:lvl1pPr marL="0" indent="0" algn="ctr">
              <a:buFontTx/>
              <a:buNone/>
              <a:defRPr>
                <a:latin typeface="Arial" panose="020B0604020202020204" pitchFamily="34" charset="0"/>
                <a:cs typeface="Arial" panose="020B0604020202020204" pitchFamily="34" charset="0"/>
              </a:defRPr>
            </a:lvl1pPr>
          </a:lstStyle>
          <a:p>
            <a:pPr lvl="0"/>
            <a:r>
              <a:rPr lang="en-US" altLang="en-US" noProof="0" dirty="0"/>
              <a:t>Click to edit Master subtitle style</a:t>
            </a:r>
          </a:p>
        </p:txBody>
      </p:sp>
      <p:sp>
        <p:nvSpPr>
          <p:cNvPr id="7174" name="Rectangle 6">
            <a:extLst>
              <a:ext uri="{FF2B5EF4-FFF2-40B4-BE49-F238E27FC236}">
                <a16:creationId xmlns:a16="http://schemas.microsoft.com/office/drawing/2014/main" id="{38D74AA6-BB98-4E81-9E66-52C67A28D18F}"/>
              </a:ext>
            </a:extLst>
          </p:cNvPr>
          <p:cNvSpPr>
            <a:spLocks noGrp="1" noChangeArrowheads="1"/>
          </p:cNvSpPr>
          <p:nvPr>
            <p:ph type="sldNum" sz="quarter" idx="4"/>
          </p:nvPr>
        </p:nvSpPr>
        <p:spPr>
          <a:xfrm>
            <a:off x="6781800" y="6248400"/>
            <a:ext cx="2133600" cy="476250"/>
          </a:xfrm>
        </p:spPr>
        <p:txBody>
          <a:bodyPr/>
          <a:lstStyle>
            <a:lvl1pPr>
              <a:defRPr b="1">
                <a:latin typeface="Arial" panose="020B0604020202020204" pitchFamily="34" charset="0"/>
                <a:cs typeface="Arial" panose="020B0604020202020204" pitchFamily="34" charset="0"/>
              </a:defRPr>
            </a:lvl1pPr>
          </a:lstStyle>
          <a:p>
            <a:fld id="{3D569AC3-699C-40DE-817A-BB01E20799F7}" type="slidenum">
              <a:rPr lang="en-US" altLang="en-US" smtClean="0"/>
              <a:pPr/>
              <a:t>‹#›</a:t>
            </a:fld>
            <a:endParaRPr lang="en-US" altLang="en-US" dirty="0"/>
          </a:p>
        </p:txBody>
      </p:sp>
      <p:pic>
        <p:nvPicPr>
          <p:cNvPr id="7175" name="Picture 7" descr="01 aux logo 3d copy">
            <a:extLst>
              <a:ext uri="{FF2B5EF4-FFF2-40B4-BE49-F238E27FC236}">
                <a16:creationId xmlns:a16="http://schemas.microsoft.com/office/drawing/2014/main" id="{B6D94529-85E1-49B7-9ECD-E164F611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omeland logo tipped copy">
            <a:extLst>
              <a:ext uri="{FF2B5EF4-FFF2-40B4-BE49-F238E27FC236}">
                <a16:creationId xmlns:a16="http://schemas.microsoft.com/office/drawing/2014/main" id="{F39A9A87-EEAB-4BDC-9BCA-7F2E2BEC4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85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551E-E905-4E6C-81B2-A7D79EB20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D4184-AAE9-48A8-B461-0F1994CE8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0E398-904D-4D06-89C2-2E91F92CAA0B}"/>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4C6625-5E42-4CE0-88C1-FC58EB3DD166}"/>
              </a:ext>
            </a:extLst>
          </p:cNvPr>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95A7DD-23AE-44B9-AA37-DBC35C2FA5A7}"/>
              </a:ext>
            </a:extLst>
          </p:cNvPr>
          <p:cNvSpPr>
            <a:spLocks noGrp="1"/>
          </p:cNvSpPr>
          <p:nvPr>
            <p:ph type="sldNum" sz="quarter" idx="12"/>
          </p:nvPr>
        </p:nvSpPr>
        <p:spPr/>
        <p:txBody>
          <a:bodyPr/>
          <a:lstStyle>
            <a:lvl1pPr>
              <a:defRPr/>
            </a:lvl1pPr>
          </a:lstStyle>
          <a:p>
            <a:fld id="{42DEE7DA-4A79-45B8-AEF7-86F68FB2B908}" type="slidenum">
              <a:rPr lang="en-US" altLang="en-US"/>
              <a:pPr/>
              <a:t>‹#›</a:t>
            </a:fld>
            <a:endParaRPr lang="en-US" altLang="en-US"/>
          </a:p>
        </p:txBody>
      </p:sp>
    </p:spTree>
    <p:extLst>
      <p:ext uri="{BB962C8B-B14F-4D97-AF65-F5344CB8AC3E}">
        <p14:creationId xmlns:p14="http://schemas.microsoft.com/office/powerpoint/2010/main" val="164955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21EB-9454-44CC-AB34-C3728682BFE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4A5AC0-2281-4169-BC58-C6F3491E6A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1A8F9F9-A8C7-460B-AF01-F717AB8C588B}"/>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8D1EE7-47BD-4DB9-B1B9-359B434B63D9}"/>
              </a:ext>
            </a:extLst>
          </p:cNvPr>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EF3B0-264B-4BF0-B31D-A1C5138ECB60}"/>
              </a:ext>
            </a:extLst>
          </p:cNvPr>
          <p:cNvSpPr>
            <a:spLocks noGrp="1"/>
          </p:cNvSpPr>
          <p:nvPr>
            <p:ph type="sldNum" sz="quarter" idx="12"/>
          </p:nvPr>
        </p:nvSpPr>
        <p:spPr/>
        <p:txBody>
          <a:bodyPr/>
          <a:lstStyle>
            <a:lvl1pPr>
              <a:defRPr/>
            </a:lvl1pPr>
          </a:lstStyle>
          <a:p>
            <a:fld id="{15A1D53E-3B35-4A0C-B973-5E758AB8F18E}" type="slidenum">
              <a:rPr lang="en-US" altLang="en-US"/>
              <a:pPr/>
              <a:t>‹#›</a:t>
            </a:fld>
            <a:endParaRPr lang="en-US" altLang="en-US"/>
          </a:p>
        </p:txBody>
      </p:sp>
    </p:spTree>
    <p:extLst>
      <p:ext uri="{BB962C8B-B14F-4D97-AF65-F5344CB8AC3E}">
        <p14:creationId xmlns:p14="http://schemas.microsoft.com/office/powerpoint/2010/main" val="273317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27B5-DDCC-49B5-B97D-220617954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3DF8F-F8B7-434B-8F6E-7491050C553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812DE-3FDB-4BD4-9064-64BD0EC703CA}"/>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04C5EB-4FA7-44B6-B6F2-87917A994FD8}"/>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6F534B2-826A-479A-80F6-5626AC3F2147}"/>
              </a:ext>
            </a:extLst>
          </p:cNvPr>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63A53C1-2F04-4A91-8EA7-BCA72014622D}"/>
              </a:ext>
            </a:extLst>
          </p:cNvPr>
          <p:cNvSpPr>
            <a:spLocks noGrp="1"/>
          </p:cNvSpPr>
          <p:nvPr>
            <p:ph type="sldNum" sz="quarter" idx="12"/>
          </p:nvPr>
        </p:nvSpPr>
        <p:spPr/>
        <p:txBody>
          <a:bodyPr/>
          <a:lstStyle>
            <a:lvl1pPr>
              <a:defRPr/>
            </a:lvl1pPr>
          </a:lstStyle>
          <a:p>
            <a:fld id="{1F3EDAE3-650F-4CA7-8F8D-51C674C73813}" type="slidenum">
              <a:rPr lang="en-US" altLang="en-US"/>
              <a:pPr/>
              <a:t>‹#›</a:t>
            </a:fld>
            <a:endParaRPr lang="en-US" altLang="en-US"/>
          </a:p>
        </p:txBody>
      </p:sp>
    </p:spTree>
    <p:extLst>
      <p:ext uri="{BB962C8B-B14F-4D97-AF65-F5344CB8AC3E}">
        <p14:creationId xmlns:p14="http://schemas.microsoft.com/office/powerpoint/2010/main" val="201886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7B86-264C-4226-AA2B-47E1BAAA065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D14DE-FD7F-48A7-BA46-09AD3F8B3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B2BE76-107E-4D25-8AD0-4D56680305D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CACD9-7067-490A-B58F-06927DA565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64D296-79BC-4AA5-9D01-F4D1DD7886D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1C91E4-2C8E-42D5-AD9C-9C3D41EE8E28}"/>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3B11A9D-509B-48DF-B310-F136E87448F6}"/>
              </a:ext>
            </a:extLst>
          </p:cNvPr>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436667E-5971-4660-8B8D-B706E6B6CCC0}"/>
              </a:ext>
            </a:extLst>
          </p:cNvPr>
          <p:cNvSpPr>
            <a:spLocks noGrp="1"/>
          </p:cNvSpPr>
          <p:nvPr>
            <p:ph type="sldNum" sz="quarter" idx="12"/>
          </p:nvPr>
        </p:nvSpPr>
        <p:spPr/>
        <p:txBody>
          <a:bodyPr/>
          <a:lstStyle>
            <a:lvl1pPr>
              <a:defRPr/>
            </a:lvl1pPr>
          </a:lstStyle>
          <a:p>
            <a:fld id="{9423BEDF-E2E0-4D4D-9188-76FD5E63B22C}" type="slidenum">
              <a:rPr lang="en-US" altLang="en-US"/>
              <a:pPr/>
              <a:t>‹#›</a:t>
            </a:fld>
            <a:endParaRPr lang="en-US" altLang="en-US"/>
          </a:p>
        </p:txBody>
      </p:sp>
    </p:spTree>
    <p:extLst>
      <p:ext uri="{BB962C8B-B14F-4D97-AF65-F5344CB8AC3E}">
        <p14:creationId xmlns:p14="http://schemas.microsoft.com/office/powerpoint/2010/main" val="134243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F240-5ADF-4068-BDE3-B2BF1D86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9EF9B-99DF-421C-8551-AB12AD1611D4}"/>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6D84E17-E927-4B9E-86C8-11C8653302EB}"/>
              </a:ext>
            </a:extLst>
          </p:cNvPr>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918477C-4175-4C99-B8E4-DAD7E6A756EF}"/>
              </a:ext>
            </a:extLst>
          </p:cNvPr>
          <p:cNvSpPr>
            <a:spLocks noGrp="1"/>
          </p:cNvSpPr>
          <p:nvPr>
            <p:ph type="sldNum" sz="quarter" idx="12"/>
          </p:nvPr>
        </p:nvSpPr>
        <p:spPr/>
        <p:txBody>
          <a:bodyPr/>
          <a:lstStyle>
            <a:lvl1pPr>
              <a:defRPr/>
            </a:lvl1pPr>
          </a:lstStyle>
          <a:p>
            <a:fld id="{0A10977F-7D59-4ECE-8734-7EC0F2CE5B65}" type="slidenum">
              <a:rPr lang="en-US" altLang="en-US"/>
              <a:pPr/>
              <a:t>‹#›</a:t>
            </a:fld>
            <a:endParaRPr lang="en-US" altLang="en-US"/>
          </a:p>
        </p:txBody>
      </p:sp>
    </p:spTree>
    <p:extLst>
      <p:ext uri="{BB962C8B-B14F-4D97-AF65-F5344CB8AC3E}">
        <p14:creationId xmlns:p14="http://schemas.microsoft.com/office/powerpoint/2010/main" val="381500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427C6-6235-4D2B-B370-A5A91F73A0EB}"/>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B1FC5EF-5059-47E2-BB46-96371B3B105C}"/>
              </a:ext>
            </a:extLst>
          </p:cNvPr>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B0056AE-D7DD-42DE-8D37-C38800834CD1}"/>
              </a:ext>
            </a:extLst>
          </p:cNvPr>
          <p:cNvSpPr>
            <a:spLocks noGrp="1"/>
          </p:cNvSpPr>
          <p:nvPr>
            <p:ph type="sldNum" sz="quarter" idx="12"/>
          </p:nvPr>
        </p:nvSpPr>
        <p:spPr/>
        <p:txBody>
          <a:bodyPr/>
          <a:lstStyle>
            <a:lvl1pPr>
              <a:defRPr/>
            </a:lvl1pPr>
          </a:lstStyle>
          <a:p>
            <a:fld id="{EA1D6FDF-9893-4FDE-9D22-F166FED7657F}" type="slidenum">
              <a:rPr lang="en-US" altLang="en-US"/>
              <a:pPr/>
              <a:t>‹#›</a:t>
            </a:fld>
            <a:endParaRPr lang="en-US" altLang="en-US"/>
          </a:p>
        </p:txBody>
      </p:sp>
    </p:spTree>
    <p:extLst>
      <p:ext uri="{BB962C8B-B14F-4D97-AF65-F5344CB8AC3E}">
        <p14:creationId xmlns:p14="http://schemas.microsoft.com/office/powerpoint/2010/main" val="353404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18BD-D126-4109-B621-A89EBD7D16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048CB-A9ED-42CD-B5A1-F92286CA78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23C0B-A7E7-401F-9F9E-560C358A29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6B6A96-78FF-499A-95B9-D5956E7E8957}"/>
              </a:ext>
            </a:extLst>
          </p:cNvPr>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60F202-63CC-47C8-8092-204EC0F200AE}"/>
              </a:ext>
            </a:extLst>
          </p:cNvPr>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033D604-9C27-47DF-87C0-6FC64A049369}"/>
              </a:ext>
            </a:extLst>
          </p:cNvPr>
          <p:cNvSpPr>
            <a:spLocks noGrp="1"/>
          </p:cNvSpPr>
          <p:nvPr>
            <p:ph type="sldNum" sz="quarter" idx="12"/>
          </p:nvPr>
        </p:nvSpPr>
        <p:spPr/>
        <p:txBody>
          <a:bodyPr/>
          <a:lstStyle>
            <a:lvl1pPr>
              <a:defRPr/>
            </a:lvl1pPr>
          </a:lstStyle>
          <a:p>
            <a:fld id="{4F43E47D-EBA2-478C-A304-A828AD21DE5C}" type="slidenum">
              <a:rPr lang="en-US" altLang="en-US"/>
              <a:pPr/>
              <a:t>‹#›</a:t>
            </a:fld>
            <a:endParaRPr lang="en-US" altLang="en-US"/>
          </a:p>
        </p:txBody>
      </p:sp>
    </p:spTree>
    <p:extLst>
      <p:ext uri="{BB962C8B-B14F-4D97-AF65-F5344CB8AC3E}">
        <p14:creationId xmlns:p14="http://schemas.microsoft.com/office/powerpoint/2010/main" val="264061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7301B5-0ABF-4FDA-A494-E4278CD826EC}"/>
              </a:ext>
            </a:extLst>
          </p:cNvPr>
          <p:cNvSpPr>
            <a:spLocks noGrp="1" noChangeArrowheads="1"/>
          </p:cNvSpPr>
          <p:nvPr>
            <p:ph type="body" idx="1"/>
          </p:nvPr>
        </p:nvSpPr>
        <p:spPr bwMode="auto">
          <a:xfrm>
            <a:off x="1219200" y="16764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149" name="Rectangle 5">
            <a:extLst>
              <a:ext uri="{FF2B5EF4-FFF2-40B4-BE49-F238E27FC236}">
                <a16:creationId xmlns:a16="http://schemas.microsoft.com/office/drawing/2014/main" id="{4DAE7841-4FE5-4227-85E8-61B3EAB64239}"/>
              </a:ext>
            </a:extLst>
          </p:cNvPr>
          <p:cNvSpPr>
            <a:spLocks noGrp="1" noChangeArrowheads="1"/>
          </p:cNvSpPr>
          <p:nvPr>
            <p:ph type="sldNum" sz="quarter" idx="4"/>
          </p:nvPr>
        </p:nvSpPr>
        <p:spPr bwMode="auto">
          <a:xfrm>
            <a:off x="8458200" y="6172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3366"/>
                </a:solidFill>
              </a:defRPr>
            </a:lvl1pPr>
          </a:lstStyle>
          <a:p>
            <a:fld id="{517EF44C-99F6-4238-A9F9-12269F059AB5}" type="slidenum">
              <a:rPr lang="en-US" altLang="en-US" smtClean="0"/>
              <a:pPr/>
              <a:t>‹#›</a:t>
            </a:fld>
            <a:endParaRPr lang="en-US" altLang="en-US"/>
          </a:p>
        </p:txBody>
      </p:sp>
      <p:pic>
        <p:nvPicPr>
          <p:cNvPr id="6150" name="Picture 6" descr="01 aux logo 3d copy">
            <a:extLst>
              <a:ext uri="{FF2B5EF4-FFF2-40B4-BE49-F238E27FC236}">
                <a16:creationId xmlns:a16="http://schemas.microsoft.com/office/drawing/2014/main" id="{2F71A57D-C12E-4318-A5F0-9BB4ADB054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omeland logo tipped copy">
            <a:extLst>
              <a:ext uri="{FF2B5EF4-FFF2-40B4-BE49-F238E27FC236}">
                <a16:creationId xmlns:a16="http://schemas.microsoft.com/office/drawing/2014/main" id="{049F1E7D-0522-43C6-AB0B-71E27ACD1D7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
        <p:nvSpPr>
          <p:cNvPr id="6152" name="Rectangle 8">
            <a:extLst>
              <a:ext uri="{FF2B5EF4-FFF2-40B4-BE49-F238E27FC236}">
                <a16:creationId xmlns:a16="http://schemas.microsoft.com/office/drawing/2014/main" id="{3BEA10EE-A95B-425A-81F7-91E2F3DBF193}"/>
              </a:ext>
            </a:extLst>
          </p:cNvPr>
          <p:cNvSpPr>
            <a:spLocks noGrp="1" noChangeArrowheads="1"/>
          </p:cNvSpPr>
          <p:nvPr>
            <p:ph type="title"/>
          </p:nvPr>
        </p:nvSpPr>
        <p:spPr bwMode="auto">
          <a:xfrm>
            <a:off x="12192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63"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ctr" rtl="0" eaLnBrk="1" fontAlgn="base" hangingPunct="1">
        <a:spcBef>
          <a:spcPct val="0"/>
        </a:spcBef>
        <a:spcAft>
          <a:spcPct val="0"/>
        </a:spcAft>
        <a:defRPr sz="4400" b="1" kern="1200">
          <a:solidFill>
            <a:srgbClr val="00336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2pPr>
      <a:lvl3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3pPr>
      <a:lvl4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4pPr>
      <a:lvl5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5pPr>
      <a:lvl6pPr marL="4572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6pPr>
      <a:lvl7pPr marL="9144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7pPr>
      <a:lvl8pPr marL="13716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8pPr>
      <a:lvl9pPr marL="18288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b="1" kern="1200">
          <a:solidFill>
            <a:srgbClr val="0033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800" kern="1200">
          <a:solidFill>
            <a:srgbClr val="003366"/>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har char="•"/>
        <a:defRPr sz="2400" kern="1200">
          <a:solidFill>
            <a:srgbClr val="003366"/>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har char="–"/>
        <a:defRPr sz="2000" kern="1200">
          <a:solidFill>
            <a:srgbClr val="003366"/>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har char="»"/>
        <a:defRPr sz="20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zoom.us/hc/en-us/articles/201362603-What-Are-the-Host-Control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zoom.us/account/report/use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zoom.us/pricing"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zoom.us/account/setting" TargetMode="External"/><Relationship Id="rId5" Type="http://schemas.openxmlformats.org/officeDocument/2006/relationships/hyperlink" Target="https://zoom.us/profile/setting" TargetMode="External"/><Relationship Id="rId4" Type="http://schemas.openxmlformats.org/officeDocument/2006/relationships/hyperlink" Target="https://zoom.us/profil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zoom.us/meeting"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s://zoom.us/account/report/user" TargetMode="External"/><Relationship Id="rId4" Type="http://schemas.openxmlformats.org/officeDocument/2006/relationships/hyperlink" Target="https://support.zoom.us/hc/en-us/articles/201362603-What-Are-the-Host-Control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zoom.us/pricing"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hyperlink" Target="https://zoom.us/profile"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hyperlink" Target="https://zoom.us/profile/setting"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hyperlink" Target="https://zoom.us/account/settin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hyperlink" Target="https://zoom.us/meeting"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hyperlink" Target="https://zoom.us/meeting"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hyperlink" Target="https://support.zoom.us/hc/en-us/articles/201362603-What-Are-the-Host-Controls-"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hyperlink" Target="https://zoom.us/account/report/user"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hyperlink" Target="mailto:D7%20DIV6%20Training%20Calendar" TargetMode="External"/><Relationship Id="rId3" Type="http://schemas.openxmlformats.org/officeDocument/2006/relationships/hyperlink" Target="https://zoom.us/download" TargetMode="External"/><Relationship Id="rId7" Type="http://schemas.openxmlformats.org/officeDocument/2006/relationships/hyperlink" Target="http://wow.uscgaux.info/content.php?unit=E-DEPT&amp;category=WHATSNEW"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hyperlink" Target="https://support.zoom.us/hc/en-us/articles/360042443452" TargetMode="External"/><Relationship Id="rId5" Type="http://schemas.openxmlformats.org/officeDocument/2006/relationships/hyperlink" Target="https://support.zoom.us/hc/en-us/categories/200101697" TargetMode="External"/><Relationship Id="rId4" Type="http://schemas.openxmlformats.org/officeDocument/2006/relationships/hyperlink" Target="https://support.zoom.us/hc/en-u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time_continue=89&amp;v=ozJS9bvdVp8&amp;feature=emb_logo"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youtube.com/watch?v=e_dIkrpflpQ&amp;feature=emb_share&amp;fbclid=IwAR2rjZ9WTAq0Zr4wfoxb2exM7KnDwu6C0jwnEr2IoaTGJ-097fKL44MN70I"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Kick-Starting Video Public Education Classes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133600"/>
            <a:ext cx="7243948" cy="4357688"/>
          </a:xfrm>
          <a:prstGeom prst="rect">
            <a:avLst/>
          </a:prstGeom>
        </p:spPr>
      </p:pic>
      <p:sp>
        <p:nvSpPr>
          <p:cNvPr id="3" name="TextBox 2"/>
          <p:cNvSpPr txBox="1"/>
          <p:nvPr/>
        </p:nvSpPr>
        <p:spPr>
          <a:xfrm>
            <a:off x="8763000" y="6400800"/>
            <a:ext cx="381000" cy="461665"/>
          </a:xfrm>
          <a:prstGeom prst="rect">
            <a:avLst/>
          </a:prstGeom>
          <a:noFill/>
        </p:spPr>
        <p:txBody>
          <a:bodyPr wrap="square" rtlCol="0">
            <a:spAutoFit/>
          </a:bodyPr>
          <a:lstStyle/>
          <a:p>
            <a:r>
              <a:rPr lang="en-US" sz="1200" b="1" dirty="0"/>
              <a:t>1</a:t>
            </a:r>
          </a:p>
          <a:p>
            <a:endParaRPr lang="en-US" sz="1200" b="1" dirty="0"/>
          </a:p>
        </p:txBody>
      </p:sp>
      <p:sp>
        <p:nvSpPr>
          <p:cNvPr id="4" name="Slide Number Placeholder 3"/>
          <p:cNvSpPr>
            <a:spLocks noGrp="1"/>
          </p:cNvSpPr>
          <p:nvPr>
            <p:ph type="sldNum" sz="quarter" idx="4"/>
          </p:nvPr>
        </p:nvSpPr>
        <p:spPr/>
        <p:txBody>
          <a:bodyPr/>
          <a:lstStyle/>
          <a:p>
            <a:fld id="{3D569AC3-699C-40DE-817A-BB01E20799F7}" type="slidenum">
              <a:rPr lang="en-US" altLang="en-US" smtClean="0"/>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47800" y="152400"/>
            <a:ext cx="7391400" cy="1371600"/>
          </a:xfrm>
        </p:spPr>
        <p:txBody>
          <a:bodyPr/>
          <a:lstStyle/>
          <a:p>
            <a:r>
              <a:rPr lang="en-US" altLang="en-US" dirty="0"/>
              <a:t>Market Your Class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10</a:t>
            </a:fld>
            <a:endParaRPr lang="en-US" altLang="en-US" dirty="0"/>
          </a:p>
        </p:txBody>
      </p:sp>
      <p:sp>
        <p:nvSpPr>
          <p:cNvPr id="8" name="TextBox 7"/>
          <p:cNvSpPr txBox="1"/>
          <p:nvPr/>
        </p:nvSpPr>
        <p:spPr>
          <a:xfrm>
            <a:off x="1371600" y="1829307"/>
            <a:ext cx="7467600" cy="4955203"/>
          </a:xfrm>
          <a:prstGeom prst="rect">
            <a:avLst/>
          </a:prstGeom>
          <a:noFill/>
        </p:spPr>
        <p:txBody>
          <a:bodyPr wrap="square" rtlCol="0">
            <a:spAutoFit/>
          </a:bodyPr>
          <a:lstStyle/>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Position Your Video Class</a:t>
            </a:r>
          </a:p>
          <a:p>
            <a:pPr marL="1371600" lvl="2" indent="-457200">
              <a:buFont typeface="Arial" panose="020B0604020202020204" pitchFamily="34" charset="0"/>
              <a:buChar char="•"/>
            </a:pPr>
            <a:r>
              <a:rPr lang="en-US" sz="2800" b="1" u="sng" dirty="0">
                <a:solidFill>
                  <a:srgbClr val="002060"/>
                </a:solidFill>
                <a:latin typeface="Arial" panose="020B0604020202020204" pitchFamily="34" charset="0"/>
                <a:cs typeface="Arial" panose="020B0604020202020204" pitchFamily="34" charset="0"/>
              </a:rPr>
              <a:t>Interactive</a:t>
            </a:r>
            <a:r>
              <a:rPr lang="en-US" sz="2800" b="1" dirty="0">
                <a:solidFill>
                  <a:srgbClr val="002060"/>
                </a:solidFill>
                <a:latin typeface="Arial" panose="020B0604020202020204" pitchFamily="34" charset="0"/>
                <a:cs typeface="Arial" panose="020B0604020202020204" pitchFamily="34" charset="0"/>
              </a:rPr>
              <a:t> with the same great Auxiliary instructors</a:t>
            </a:r>
          </a:p>
          <a:p>
            <a:pPr marL="1371600" lvl="2" indent="-457200">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No need to travel; convenience of home</a:t>
            </a:r>
          </a:p>
          <a:p>
            <a:pPr marL="1371600" lvl="2" indent="-457200">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Save time, round-trip, costs, parking</a:t>
            </a:r>
          </a:p>
          <a:p>
            <a:pPr marL="1371600" lvl="2" indent="-457200">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Safe environment for learning</a:t>
            </a:r>
          </a:p>
          <a:p>
            <a:pPr marL="1371600" lvl="2" indent="-457200">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All inclusive leading to state certification </a:t>
            </a:r>
          </a:p>
          <a:p>
            <a:pPr marL="914400" lvl="1" indent="-457200">
              <a:buFont typeface="Arial" panose="020B0604020202020204" pitchFamily="34" charset="0"/>
              <a:buChar char="•"/>
            </a:pPr>
            <a:endParaRPr 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88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47800" y="152400"/>
            <a:ext cx="7391400" cy="1371600"/>
          </a:xfrm>
        </p:spPr>
        <p:txBody>
          <a:bodyPr/>
          <a:lstStyle/>
          <a:p>
            <a:r>
              <a:rPr lang="en-US" altLang="en-US" dirty="0"/>
              <a:t>Register Your Students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11</a:t>
            </a:fld>
            <a:endParaRPr lang="en-US" altLang="en-US" dirty="0"/>
          </a:p>
        </p:txBody>
      </p:sp>
      <p:sp>
        <p:nvSpPr>
          <p:cNvPr id="8" name="TextBox 7"/>
          <p:cNvSpPr txBox="1"/>
          <p:nvPr/>
        </p:nvSpPr>
        <p:spPr>
          <a:xfrm>
            <a:off x="1371600" y="1829307"/>
            <a:ext cx="7467600" cy="3539430"/>
          </a:xfrm>
          <a:prstGeom prst="rect">
            <a:avLst/>
          </a:prstGeom>
          <a:noFill/>
        </p:spPr>
        <p:txBody>
          <a:bodyPr wrap="square" rtlCol="0">
            <a:spAutoFit/>
          </a:bodyPr>
          <a:lstStyle/>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Collect Course Fees</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PayPal</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Square</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Checks</a:t>
            </a:r>
          </a:p>
          <a:p>
            <a:pPr marL="1371600" lvl="2" indent="-457200">
              <a:buFont typeface="Arial" panose="020B0604020202020204" pitchFamily="34" charset="0"/>
              <a:buChar char="•"/>
            </a:pPr>
            <a:endParaRPr lang="en-US" sz="3200" b="1" dirty="0">
              <a:solidFill>
                <a:srgbClr val="00206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Remind students of minimum audio/visual requirements</a:t>
            </a:r>
          </a:p>
        </p:txBody>
      </p:sp>
    </p:spTree>
    <p:extLst>
      <p:ext uri="{BB962C8B-B14F-4D97-AF65-F5344CB8AC3E}">
        <p14:creationId xmlns:p14="http://schemas.microsoft.com/office/powerpoint/2010/main" val="248535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47800" y="152400"/>
            <a:ext cx="7391400" cy="1371600"/>
          </a:xfrm>
        </p:spPr>
        <p:txBody>
          <a:bodyPr/>
          <a:lstStyle/>
          <a:p>
            <a:r>
              <a:rPr lang="en-US" altLang="en-US" dirty="0"/>
              <a:t>Get Materials to Students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12</a:t>
            </a:fld>
            <a:endParaRPr lang="en-US" altLang="en-US" dirty="0"/>
          </a:p>
        </p:txBody>
      </p:sp>
      <p:sp>
        <p:nvSpPr>
          <p:cNvPr id="8" name="TextBox 7"/>
          <p:cNvSpPr txBox="1"/>
          <p:nvPr/>
        </p:nvSpPr>
        <p:spPr>
          <a:xfrm>
            <a:off x="1219200" y="1829307"/>
            <a:ext cx="7620000" cy="4524315"/>
          </a:xfrm>
          <a:prstGeom prst="rect">
            <a:avLst/>
          </a:prstGeom>
          <a:noFill/>
        </p:spPr>
        <p:txBody>
          <a:bodyPr wrap="square" rtlCol="0">
            <a:spAutoFit/>
          </a:bodyPr>
          <a:lstStyle/>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Mail out books and supplemental material to the students</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Leave enough time for media mail</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Track to make sure material delivered</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Order manila envelopes and stamps from ANSC via FSO-MA</a:t>
            </a:r>
          </a:p>
        </p:txBody>
      </p:sp>
    </p:spTree>
    <p:extLst>
      <p:ext uri="{BB962C8B-B14F-4D97-AF65-F5344CB8AC3E}">
        <p14:creationId xmlns:p14="http://schemas.microsoft.com/office/powerpoint/2010/main" val="416813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47800" y="152400"/>
            <a:ext cx="7391400" cy="1371600"/>
          </a:xfrm>
        </p:spPr>
        <p:txBody>
          <a:bodyPr/>
          <a:lstStyle/>
          <a:p>
            <a:r>
              <a:rPr lang="en-US" altLang="en-US" dirty="0"/>
              <a:t>Instructors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13</a:t>
            </a:fld>
            <a:endParaRPr lang="en-US" altLang="en-US" dirty="0"/>
          </a:p>
        </p:txBody>
      </p:sp>
      <p:sp>
        <p:nvSpPr>
          <p:cNvPr id="8" name="TextBox 7"/>
          <p:cNvSpPr txBox="1"/>
          <p:nvPr/>
        </p:nvSpPr>
        <p:spPr>
          <a:xfrm>
            <a:off x="1371600" y="1829307"/>
            <a:ext cx="7467600" cy="5016758"/>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Schedule instructors</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Conduct training sessions</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How to instruct using video technology</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How to use technology correctly</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Instill proper mindset</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Practice</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Assign co-hosts and practice  some more</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Assign uniform of the day</a:t>
            </a:r>
          </a:p>
        </p:txBody>
      </p:sp>
    </p:spTree>
    <p:extLst>
      <p:ext uri="{BB962C8B-B14F-4D97-AF65-F5344CB8AC3E}">
        <p14:creationId xmlns:p14="http://schemas.microsoft.com/office/powerpoint/2010/main" val="31096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p:txBody>
          <a:bodyPr/>
          <a:lstStyle/>
          <a:p>
            <a:pPr algn="ctr"/>
            <a:r>
              <a:rPr lang="en-US" dirty="0">
                <a:hlinkClick r:id="rId3"/>
              </a:rPr>
              <a:t>Familiarize/Practice Controls</a:t>
            </a:r>
            <a:endParaRPr lang="en-US" dirty="0"/>
          </a:p>
        </p:txBody>
      </p:sp>
      <p:pic>
        <p:nvPicPr>
          <p:cNvPr id="8" name="Content Placeholder 7">
            <a:extLst>
              <a:ext uri="{FF2B5EF4-FFF2-40B4-BE49-F238E27FC236}">
                <a16:creationId xmlns:a16="http://schemas.microsoft.com/office/drawing/2014/main" id="{E041801B-29CA-D348-8825-F2A3D34B2A0A}"/>
              </a:ext>
            </a:extLst>
          </p:cNvPr>
          <p:cNvPicPr>
            <a:picLocks noGrp="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28650" y="2880811"/>
            <a:ext cx="3886200" cy="2640623"/>
          </a:xfrm>
          <a:prstGeom prst="rect">
            <a:avLst/>
          </a:prstGeom>
        </p:spPr>
      </p:pic>
      <p:pic>
        <p:nvPicPr>
          <p:cNvPr id="7" name="Content Placeholder 6">
            <a:extLst>
              <a:ext uri="{FF2B5EF4-FFF2-40B4-BE49-F238E27FC236}">
                <a16:creationId xmlns:a16="http://schemas.microsoft.com/office/drawing/2014/main" id="{58783253-B0AE-2B4B-9D3A-6F99A0C3FE7C}"/>
              </a:ext>
            </a:extLst>
          </p:cNvPr>
          <p:cNvPicPr>
            <a:picLocks noGrp="1" noChangeAspect="1"/>
          </p:cNvPicPr>
          <p:nvPr>
            <p:ph sz="half" idx="2"/>
          </p:nvPr>
        </p:nvPicPr>
        <p:blipFill rotWithShape="1">
          <a:blip r:embed="rId5"/>
          <a:srcRect l="4963"/>
          <a:stretch/>
        </p:blipFill>
        <p:spPr>
          <a:xfrm>
            <a:off x="4822031" y="2046522"/>
            <a:ext cx="3693319" cy="2658979"/>
          </a:xfrm>
        </p:spPr>
      </p:pic>
      <p:pic>
        <p:nvPicPr>
          <p:cNvPr id="10" name="Picture 9">
            <a:extLst>
              <a:ext uri="{FF2B5EF4-FFF2-40B4-BE49-F238E27FC236}">
                <a16:creationId xmlns:a16="http://schemas.microsoft.com/office/drawing/2014/main" id="{DEA7D275-6876-7444-AE1A-4F75C72D153F}"/>
              </a:ext>
            </a:extLst>
          </p:cNvPr>
          <p:cNvPicPr>
            <a:picLocks noChangeAspect="1"/>
          </p:cNvPicPr>
          <p:nvPr/>
        </p:nvPicPr>
        <p:blipFill>
          <a:blip r:embed="rId6"/>
          <a:stretch>
            <a:fillRect/>
          </a:stretch>
        </p:blipFill>
        <p:spPr>
          <a:xfrm>
            <a:off x="4932484" y="4455400"/>
            <a:ext cx="2949819" cy="1499908"/>
          </a:xfrm>
          <a:prstGeom prst="rect">
            <a:avLst/>
          </a:prstGeom>
        </p:spPr>
      </p:pic>
      <p:sp>
        <p:nvSpPr>
          <p:cNvPr id="4" name="TextBox 3">
            <a:extLst>
              <a:ext uri="{FF2B5EF4-FFF2-40B4-BE49-F238E27FC236}">
                <a16:creationId xmlns:a16="http://schemas.microsoft.com/office/drawing/2014/main" id="{2FAA0F48-B91A-4A48-AE72-E280BD2EECF7}"/>
              </a:ext>
            </a:extLst>
          </p:cNvPr>
          <p:cNvSpPr txBox="1"/>
          <p:nvPr/>
        </p:nvSpPr>
        <p:spPr>
          <a:xfrm>
            <a:off x="628650" y="2378869"/>
            <a:ext cx="3886200" cy="369332"/>
          </a:xfrm>
          <a:prstGeom prst="rect">
            <a:avLst/>
          </a:prstGeom>
          <a:noFill/>
        </p:spPr>
        <p:txBody>
          <a:bodyPr wrap="square" rtlCol="0">
            <a:spAutoFit/>
          </a:bodyPr>
          <a:lstStyle/>
          <a:p>
            <a:pPr algn="ctr"/>
            <a:r>
              <a:rPr lang="en-US" sz="1800" b="1" dirty="0">
                <a:solidFill>
                  <a:srgbClr val="002060"/>
                </a:solidFill>
                <a:latin typeface="Arial" panose="020B0604020202020204" pitchFamily="34" charset="0"/>
                <a:cs typeface="Arial" panose="020B0604020202020204" pitchFamily="34" charset="0"/>
              </a:rPr>
              <a:t>Screen: Full, Gallery, Speaker</a:t>
            </a:r>
          </a:p>
        </p:txBody>
      </p:sp>
      <p:sp>
        <p:nvSpPr>
          <p:cNvPr id="3" name="Slide Number Placeholder 2"/>
          <p:cNvSpPr>
            <a:spLocks noGrp="1"/>
          </p:cNvSpPr>
          <p:nvPr>
            <p:ph type="sldNum" sz="quarter" idx="12"/>
          </p:nvPr>
        </p:nvSpPr>
        <p:spPr/>
        <p:txBody>
          <a:bodyPr/>
          <a:lstStyle/>
          <a:p>
            <a:fld id="{1F3EDAE3-650F-4CA7-8F8D-51C674C73813}" type="slidenum">
              <a:rPr lang="en-US" altLang="en-US" smtClean="0"/>
              <a:pPr/>
              <a:t>14</a:t>
            </a:fld>
            <a:endParaRPr lang="en-US" altLang="en-US"/>
          </a:p>
        </p:txBody>
      </p:sp>
    </p:spTree>
    <p:extLst>
      <p:ext uri="{BB962C8B-B14F-4D97-AF65-F5344CB8AC3E}">
        <p14:creationId xmlns:p14="http://schemas.microsoft.com/office/powerpoint/2010/main" val="18502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7062-DD30-0543-9AD9-B9EDEDAF29BA}"/>
              </a:ext>
            </a:extLst>
          </p:cNvPr>
          <p:cNvSpPr>
            <a:spLocks noGrp="1"/>
          </p:cNvSpPr>
          <p:nvPr>
            <p:ph type="title"/>
          </p:nvPr>
        </p:nvSpPr>
        <p:spPr/>
        <p:txBody>
          <a:bodyPr/>
          <a:lstStyle/>
          <a:p>
            <a:pPr algn="ctr"/>
            <a:r>
              <a:rPr lang="en-US" dirty="0"/>
              <a:t>Test Run with Instructors</a:t>
            </a:r>
          </a:p>
        </p:txBody>
      </p:sp>
      <p:sp>
        <p:nvSpPr>
          <p:cNvPr id="3" name="Content Placeholder 2">
            <a:extLst>
              <a:ext uri="{FF2B5EF4-FFF2-40B4-BE49-F238E27FC236}">
                <a16:creationId xmlns:a16="http://schemas.microsoft.com/office/drawing/2014/main" id="{91F1EF02-B7BB-674F-8072-BEE4F128D81E}"/>
              </a:ext>
            </a:extLst>
          </p:cNvPr>
          <p:cNvSpPr>
            <a:spLocks noGrp="1"/>
          </p:cNvSpPr>
          <p:nvPr>
            <p:ph idx="1"/>
          </p:nvPr>
        </p:nvSpPr>
        <p:spPr/>
        <p:txBody>
          <a:bodyPr>
            <a:normAutofit fontScale="40000" lnSpcReduction="20000"/>
          </a:bodyPr>
          <a:lstStyle/>
          <a:p>
            <a:pPr marL="0" indent="0" algn="ctr">
              <a:buNone/>
            </a:pPr>
            <a:r>
              <a:rPr lang="en-US" sz="9000" b="1" dirty="0"/>
              <a:t>Mindset</a:t>
            </a:r>
          </a:p>
          <a:p>
            <a:pPr lvl="1"/>
            <a:r>
              <a:rPr lang="en-US" sz="5000" b="1" dirty="0"/>
              <a:t>Let the instructors share their concerns with you so you can address them in the test run, not later at the class</a:t>
            </a:r>
          </a:p>
          <a:p>
            <a:pPr lvl="1"/>
            <a:r>
              <a:rPr lang="en-US" sz="5000" b="1" dirty="0"/>
              <a:t>Use Gallery as much as possible to simulate classroom</a:t>
            </a:r>
          </a:p>
          <a:p>
            <a:pPr lvl="1"/>
            <a:r>
              <a:rPr lang="en-US" sz="5000" b="1" dirty="0"/>
              <a:t>Use humor and good nature to bring out a caring environment</a:t>
            </a:r>
          </a:p>
          <a:p>
            <a:pPr lvl="1"/>
            <a:r>
              <a:rPr lang="en-US" sz="5000" b="1" dirty="0"/>
              <a:t>Be encouraging of Q &amp; A as well as bringing out student’s interests in taking the class</a:t>
            </a:r>
          </a:p>
          <a:p>
            <a:pPr lvl="1"/>
            <a:r>
              <a:rPr lang="en-US" sz="5000" b="1" dirty="0"/>
              <a:t>Do not read the PPT; use it to illustrate</a:t>
            </a:r>
          </a:p>
          <a:p>
            <a:pPr lvl="1"/>
            <a:r>
              <a:rPr lang="en-US" sz="5000" b="1" dirty="0"/>
              <a:t>Positive interaction with boaters to help them to boat safely</a:t>
            </a:r>
          </a:p>
          <a:p>
            <a:pPr lvl="1"/>
            <a:r>
              <a:rPr lang="en-US" sz="5000" b="1" dirty="0"/>
              <a:t>Wrap up feeling that you are helping the boaters</a:t>
            </a:r>
          </a:p>
          <a:p>
            <a:pPr lvl="1"/>
            <a:r>
              <a:rPr lang="en-US" sz="5000" b="1" dirty="0"/>
              <a:t>Uniforms of the Day</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15</a:t>
            </a:fld>
            <a:endParaRPr lang="en-US" altLang="en-US"/>
          </a:p>
        </p:txBody>
      </p:sp>
    </p:spTree>
    <p:extLst>
      <p:ext uri="{BB962C8B-B14F-4D97-AF65-F5344CB8AC3E}">
        <p14:creationId xmlns:p14="http://schemas.microsoft.com/office/powerpoint/2010/main" val="1621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7062-DD30-0543-9AD9-B9EDEDAF29BA}"/>
              </a:ext>
            </a:extLst>
          </p:cNvPr>
          <p:cNvSpPr>
            <a:spLocks noGrp="1"/>
          </p:cNvSpPr>
          <p:nvPr>
            <p:ph type="title"/>
          </p:nvPr>
        </p:nvSpPr>
        <p:spPr/>
        <p:txBody>
          <a:bodyPr/>
          <a:lstStyle/>
          <a:p>
            <a:pPr algn="ctr"/>
            <a:r>
              <a:rPr lang="en-US" dirty="0"/>
              <a:t>Test Run with Instructors</a:t>
            </a:r>
          </a:p>
        </p:txBody>
      </p:sp>
      <p:sp>
        <p:nvSpPr>
          <p:cNvPr id="3" name="Content Placeholder 2">
            <a:extLst>
              <a:ext uri="{FF2B5EF4-FFF2-40B4-BE49-F238E27FC236}">
                <a16:creationId xmlns:a16="http://schemas.microsoft.com/office/drawing/2014/main" id="{91F1EF02-B7BB-674F-8072-BEE4F128D81E}"/>
              </a:ext>
            </a:extLst>
          </p:cNvPr>
          <p:cNvSpPr>
            <a:spLocks noGrp="1"/>
          </p:cNvSpPr>
          <p:nvPr>
            <p:ph idx="1"/>
          </p:nvPr>
        </p:nvSpPr>
        <p:spPr>
          <a:xfrm>
            <a:off x="628650" y="1219200"/>
            <a:ext cx="7886700" cy="5562600"/>
          </a:xfrm>
        </p:spPr>
        <p:txBody>
          <a:bodyPr>
            <a:noAutofit/>
          </a:bodyPr>
          <a:lstStyle/>
          <a:p>
            <a:pPr marL="0" indent="0" algn="ctr">
              <a:buNone/>
            </a:pPr>
            <a:r>
              <a:rPr lang="en-US" dirty="0"/>
              <a:t>Technical</a:t>
            </a:r>
          </a:p>
          <a:p>
            <a:r>
              <a:rPr lang="en-US" sz="2400" b="1" dirty="0"/>
              <a:t>Co-Host(s) - Controls review and practice. </a:t>
            </a:r>
          </a:p>
          <a:p>
            <a:pPr lvl="1"/>
            <a:r>
              <a:rPr lang="en-US" sz="2400" b="1" dirty="0"/>
              <a:t>While welcoming, get participants comfortable with the key six controls: </a:t>
            </a:r>
          </a:p>
          <a:p>
            <a:pPr lvl="2" indent="-457200">
              <a:lnSpc>
                <a:spcPct val="110000"/>
              </a:lnSpc>
              <a:spcBef>
                <a:spcPts val="0"/>
              </a:spcBef>
              <a:buClr>
                <a:schemeClr val="dk1"/>
              </a:buClr>
              <a:buSzPts val="2590"/>
              <a:buFont typeface="+mj-lt"/>
              <a:buAutoNum type="arabicPeriod"/>
            </a:pPr>
            <a:r>
              <a:rPr lang="en-US" dirty="0"/>
              <a:t>Screen: Gallery/Speaker/Maximize Buttons</a:t>
            </a:r>
          </a:p>
          <a:p>
            <a:pPr lvl="2" indent="-457200">
              <a:lnSpc>
                <a:spcPct val="110000"/>
              </a:lnSpc>
              <a:spcBef>
                <a:spcPts val="0"/>
              </a:spcBef>
              <a:buClr>
                <a:schemeClr val="dk1"/>
              </a:buClr>
              <a:buSzPts val="2590"/>
              <a:buFont typeface="+mj-lt"/>
              <a:buAutoNum type="arabicPeriod"/>
            </a:pPr>
            <a:r>
              <a:rPr lang="en-US" dirty="0"/>
              <a:t>Mute/unmute button</a:t>
            </a:r>
          </a:p>
          <a:p>
            <a:pPr lvl="2" indent="-457200">
              <a:lnSpc>
                <a:spcPct val="110000"/>
              </a:lnSpc>
              <a:spcBef>
                <a:spcPts val="0"/>
              </a:spcBef>
              <a:buClr>
                <a:schemeClr val="dk1"/>
              </a:buClr>
              <a:buSzPts val="2590"/>
              <a:buFont typeface="+mj-lt"/>
              <a:buAutoNum type="arabicPeriod"/>
            </a:pPr>
            <a:r>
              <a:rPr lang="en-US" dirty="0"/>
              <a:t>On/off video button; virtual background</a:t>
            </a:r>
          </a:p>
          <a:p>
            <a:pPr lvl="2" indent="-457200">
              <a:lnSpc>
                <a:spcPct val="110000"/>
              </a:lnSpc>
              <a:spcBef>
                <a:spcPts val="0"/>
              </a:spcBef>
              <a:buClr>
                <a:schemeClr val="dk1"/>
              </a:buClr>
              <a:buSzPts val="2590"/>
              <a:buFont typeface="+mj-lt"/>
              <a:buAutoNum type="arabicPeriod"/>
            </a:pPr>
            <a:r>
              <a:rPr lang="en-US" dirty="0"/>
              <a:t>Participants and chat choices buttons</a:t>
            </a:r>
          </a:p>
          <a:p>
            <a:pPr lvl="2" indent="-457200">
              <a:lnSpc>
                <a:spcPct val="110000"/>
              </a:lnSpc>
              <a:spcBef>
                <a:spcPts val="0"/>
              </a:spcBef>
              <a:buClr>
                <a:schemeClr val="dk1"/>
              </a:buClr>
              <a:buSzPts val="2590"/>
              <a:buFont typeface="+mj-lt"/>
              <a:buAutoNum type="arabicPeriod"/>
            </a:pPr>
            <a:r>
              <a:rPr lang="en-US" dirty="0"/>
              <a:t>Non-verbal cues buttons; pin video button</a:t>
            </a:r>
          </a:p>
          <a:p>
            <a:pPr lvl="2" indent="-457200">
              <a:lnSpc>
                <a:spcPct val="110000"/>
              </a:lnSpc>
              <a:spcBef>
                <a:spcPts val="0"/>
              </a:spcBef>
              <a:buClr>
                <a:schemeClr val="dk1"/>
              </a:buClr>
              <a:buSzPts val="2590"/>
              <a:buFont typeface="+mj-lt"/>
              <a:buAutoNum type="arabicPeriod"/>
            </a:pPr>
            <a:r>
              <a:rPr lang="en-US" dirty="0"/>
              <a:t>Rename capability</a:t>
            </a:r>
          </a:p>
          <a:p>
            <a:pPr lvl="1"/>
            <a:r>
              <a:rPr lang="en-US" sz="2400" b="1" dirty="0"/>
              <a:t>Practice Share Screen thoroughly</a:t>
            </a:r>
          </a:p>
          <a:p>
            <a:pPr lvl="1"/>
            <a:r>
              <a:rPr lang="en-US" sz="2400" b="1" dirty="0"/>
              <a:t>Documents/folders preparation for class</a:t>
            </a:r>
          </a:p>
          <a:p>
            <a:pPr lvl="1"/>
            <a:r>
              <a:rPr lang="en-US" sz="2400" b="1" dirty="0"/>
              <a:t>YouTube and any Internet hyperlinks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16</a:t>
            </a:fld>
            <a:endParaRPr lang="en-US" altLang="en-US"/>
          </a:p>
        </p:txBody>
      </p:sp>
    </p:spTree>
    <p:extLst>
      <p:ext uri="{BB962C8B-B14F-4D97-AF65-F5344CB8AC3E}">
        <p14:creationId xmlns:p14="http://schemas.microsoft.com/office/powerpoint/2010/main" val="402174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7062-DD30-0543-9AD9-B9EDEDAF29BA}"/>
              </a:ext>
            </a:extLst>
          </p:cNvPr>
          <p:cNvSpPr>
            <a:spLocks noGrp="1"/>
          </p:cNvSpPr>
          <p:nvPr>
            <p:ph type="title"/>
          </p:nvPr>
        </p:nvSpPr>
        <p:spPr/>
        <p:txBody>
          <a:bodyPr/>
          <a:lstStyle/>
          <a:p>
            <a:pPr algn="ctr"/>
            <a:r>
              <a:rPr lang="en-US" dirty="0"/>
              <a:t>Test Run with Instructors</a:t>
            </a:r>
          </a:p>
        </p:txBody>
      </p:sp>
      <p:sp>
        <p:nvSpPr>
          <p:cNvPr id="3" name="Content Placeholder 2">
            <a:extLst>
              <a:ext uri="{FF2B5EF4-FFF2-40B4-BE49-F238E27FC236}">
                <a16:creationId xmlns:a16="http://schemas.microsoft.com/office/drawing/2014/main" id="{91F1EF02-B7BB-674F-8072-BEE4F128D81E}"/>
              </a:ext>
            </a:extLst>
          </p:cNvPr>
          <p:cNvSpPr>
            <a:spLocks noGrp="1"/>
          </p:cNvSpPr>
          <p:nvPr>
            <p:ph idx="1"/>
          </p:nvPr>
        </p:nvSpPr>
        <p:spPr/>
        <p:txBody>
          <a:bodyPr>
            <a:noAutofit/>
          </a:bodyPr>
          <a:lstStyle/>
          <a:p>
            <a:r>
              <a:rPr lang="en-US" sz="2400" dirty="0"/>
              <a:t>Netiquette</a:t>
            </a:r>
          </a:p>
          <a:p>
            <a:pPr lvl="1"/>
            <a:r>
              <a:rPr lang="en-US" sz="2400" b="1" dirty="0"/>
              <a:t>Discuss and agree in advance</a:t>
            </a:r>
          </a:p>
          <a:p>
            <a:r>
              <a:rPr lang="en-US" sz="2800" dirty="0"/>
              <a:t>Test</a:t>
            </a:r>
          </a:p>
          <a:p>
            <a:pPr lvl="1"/>
            <a:r>
              <a:rPr lang="en-US" sz="2400" b="1" dirty="0"/>
              <a:t>Review test</a:t>
            </a:r>
          </a:p>
          <a:p>
            <a:pPr lvl="1"/>
            <a:r>
              <a:rPr lang="en-US" sz="2400" b="1" dirty="0"/>
              <a:t>Systems</a:t>
            </a:r>
          </a:p>
          <a:p>
            <a:r>
              <a:rPr lang="en-US" sz="2800" dirty="0"/>
              <a:t>Observe someone else’s class first if you can</a:t>
            </a:r>
          </a:p>
          <a:p>
            <a:pPr lvl="1"/>
            <a:r>
              <a:rPr lang="en-US" sz="2400" b="1" dirty="0"/>
              <a:t>Be thinking throughout how you would apply to your class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17</a:t>
            </a:fld>
            <a:endParaRPr lang="en-US" altLang="en-US"/>
          </a:p>
        </p:txBody>
      </p:sp>
    </p:spTree>
    <p:extLst>
      <p:ext uri="{BB962C8B-B14F-4D97-AF65-F5344CB8AC3E}">
        <p14:creationId xmlns:p14="http://schemas.microsoft.com/office/powerpoint/2010/main" val="268282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47800" y="228601"/>
            <a:ext cx="7391400" cy="1066800"/>
          </a:xfrm>
        </p:spPr>
        <p:txBody>
          <a:bodyPr/>
          <a:lstStyle/>
          <a:p>
            <a:r>
              <a:rPr lang="en-US" altLang="en-US" dirty="0"/>
              <a:t>Classes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p:txBody>
          <a:bodyPr/>
          <a:lstStyle/>
          <a:p>
            <a:endParaRPr lang="en-US" altLang="en-US"/>
          </a:p>
          <a:p>
            <a:endParaRPr lang="en-US" altLang="en-US" dirty="0"/>
          </a:p>
        </p:txBody>
      </p:sp>
      <p:sp>
        <p:nvSpPr>
          <p:cNvPr id="7" name="Slide Number Placeholder 6"/>
          <p:cNvSpPr>
            <a:spLocks noGrp="1"/>
          </p:cNvSpPr>
          <p:nvPr>
            <p:ph type="sldNum" sz="quarter" idx="4"/>
          </p:nvPr>
        </p:nvSpPr>
        <p:spPr/>
        <p:txBody>
          <a:bodyPr/>
          <a:lstStyle/>
          <a:p>
            <a:fld id="{3D569AC3-699C-40DE-817A-BB01E20799F7}" type="slidenum">
              <a:rPr lang="en-US" altLang="en-US" smtClean="0"/>
              <a:pPr/>
              <a:t>18</a:t>
            </a:fld>
            <a:endParaRPr lang="en-US" altLang="en-US" dirty="0"/>
          </a:p>
        </p:txBody>
      </p:sp>
      <p:sp>
        <p:nvSpPr>
          <p:cNvPr id="8" name="TextBox 7"/>
          <p:cNvSpPr txBox="1"/>
          <p:nvPr/>
        </p:nvSpPr>
        <p:spPr>
          <a:xfrm>
            <a:off x="1371600" y="1219200"/>
            <a:ext cx="7467600" cy="5016758"/>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Start the class session early</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At least 45 minutes for instructors</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Set up co-hosts</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Consider setting up second computer via hotspot</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Check instructors’ lighting</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Make sure background is sanitized / use Zoom background</a:t>
            </a:r>
          </a:p>
        </p:txBody>
      </p:sp>
    </p:spTree>
    <p:extLst>
      <p:ext uri="{BB962C8B-B14F-4D97-AF65-F5344CB8AC3E}">
        <p14:creationId xmlns:p14="http://schemas.microsoft.com/office/powerpoint/2010/main" val="4219600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Classes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p:txBody>
          <a:bodyPr/>
          <a:lstStyle/>
          <a:p>
            <a:endParaRPr lang="en-US" altLang="en-US"/>
          </a:p>
          <a:p>
            <a:endParaRPr lang="en-US" altLang="en-US" dirty="0"/>
          </a:p>
        </p:txBody>
      </p:sp>
      <p:sp>
        <p:nvSpPr>
          <p:cNvPr id="7" name="Slide Number Placeholder 6"/>
          <p:cNvSpPr>
            <a:spLocks noGrp="1"/>
          </p:cNvSpPr>
          <p:nvPr>
            <p:ph type="sldNum" sz="quarter" idx="4"/>
          </p:nvPr>
        </p:nvSpPr>
        <p:spPr/>
        <p:txBody>
          <a:bodyPr/>
          <a:lstStyle/>
          <a:p>
            <a:fld id="{3D569AC3-699C-40DE-817A-BB01E20799F7}" type="slidenum">
              <a:rPr lang="en-US" altLang="en-US" smtClean="0"/>
              <a:pPr/>
              <a:t>19</a:t>
            </a:fld>
            <a:endParaRPr lang="en-US" altLang="en-US" dirty="0"/>
          </a:p>
        </p:txBody>
      </p:sp>
      <p:sp>
        <p:nvSpPr>
          <p:cNvPr id="8" name="TextBox 7"/>
          <p:cNvSpPr txBox="1"/>
          <p:nvPr/>
        </p:nvSpPr>
        <p:spPr>
          <a:xfrm>
            <a:off x="1371600" y="1905000"/>
            <a:ext cx="7467600" cy="452431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Start the class session early</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At least 30 minutes for students</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Get the kinks out of any connections</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Information passing</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Welcome / Develop rapport</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Run info slides while everyone is signing on first time</a:t>
            </a:r>
          </a:p>
        </p:txBody>
      </p:sp>
    </p:spTree>
    <p:extLst>
      <p:ext uri="{BB962C8B-B14F-4D97-AF65-F5344CB8AC3E}">
        <p14:creationId xmlns:p14="http://schemas.microsoft.com/office/powerpoint/2010/main" val="1832776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Course Objectives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p:txBody>
          <a:bodyPr/>
          <a:lstStyle/>
          <a:p>
            <a:endParaRPr lang="en-US" altLang="en-US"/>
          </a:p>
          <a:p>
            <a:endParaRPr lang="en-US" altLang="en-US" dirty="0"/>
          </a:p>
        </p:txBody>
      </p:sp>
      <p:sp>
        <p:nvSpPr>
          <p:cNvPr id="7" name="Slide Number Placeholder 6"/>
          <p:cNvSpPr>
            <a:spLocks noGrp="1"/>
          </p:cNvSpPr>
          <p:nvPr>
            <p:ph type="sldNum" sz="quarter" idx="4"/>
          </p:nvPr>
        </p:nvSpPr>
        <p:spPr/>
        <p:txBody>
          <a:bodyPr/>
          <a:lstStyle/>
          <a:p>
            <a:fld id="{3D569AC3-699C-40DE-817A-BB01E20799F7}" type="slidenum">
              <a:rPr lang="en-US" altLang="en-US" smtClean="0"/>
              <a:pPr/>
              <a:t>2</a:t>
            </a:fld>
            <a:endParaRPr lang="en-US" altLang="en-US" dirty="0"/>
          </a:p>
        </p:txBody>
      </p:sp>
      <p:sp>
        <p:nvSpPr>
          <p:cNvPr id="8" name="TextBox 7"/>
          <p:cNvSpPr txBox="1"/>
          <p:nvPr/>
        </p:nvSpPr>
        <p:spPr>
          <a:xfrm>
            <a:off x="1371600" y="1905000"/>
            <a:ext cx="7696200" cy="255454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Why </a:t>
            </a:r>
            <a:r>
              <a:rPr lang="en-US" sz="3200" b="1">
                <a:solidFill>
                  <a:srgbClr val="002060"/>
                </a:solidFill>
                <a:latin typeface="Arial" panose="020B0604020202020204" pitchFamily="34" charset="0"/>
                <a:cs typeface="Arial" panose="020B0604020202020204" pitchFamily="34" charset="0"/>
              </a:rPr>
              <a:t>conduct video </a:t>
            </a:r>
            <a:r>
              <a:rPr lang="en-US" sz="3200" b="1" dirty="0">
                <a:solidFill>
                  <a:srgbClr val="002060"/>
                </a:solidFill>
                <a:latin typeface="Arial" panose="020B0604020202020204" pitchFamily="34" charset="0"/>
                <a:cs typeface="Arial" panose="020B0604020202020204" pitchFamily="34" charset="0"/>
              </a:rPr>
              <a:t>classes</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Cover nuts and bolts of video classes</a:t>
            </a:r>
          </a:p>
          <a:p>
            <a:pPr marL="457200" indent="-457200">
              <a:buFont typeface="Arial" panose="020B0604020202020204" pitchFamily="34" charset="0"/>
              <a:buChar char="•"/>
            </a:pPr>
            <a:endParaRPr lang="en-US" sz="3200" b="1"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b="1" dirty="0">
              <a:solidFill>
                <a:srgbClr val="002060"/>
              </a:solidFill>
              <a:latin typeface="Arial" panose="020B0604020202020204" pitchFamily="34" charset="0"/>
              <a:cs typeface="Arial" panose="020B0604020202020204" pitchFamily="34" charset="0"/>
            </a:endParaRPr>
          </a:p>
        </p:txBody>
      </p:sp>
      <p:graphicFrame>
        <p:nvGraphicFramePr>
          <p:cNvPr id="6" name="Content Placeholder 3">
            <a:extLst>
              <a:ext uri="{FF2B5EF4-FFF2-40B4-BE49-F238E27FC236}">
                <a16:creationId xmlns:a16="http://schemas.microsoft.com/office/drawing/2014/main" id="{03F6DA33-C36E-624A-9A44-B11D367021F4}"/>
              </a:ext>
            </a:extLst>
          </p:cNvPr>
          <p:cNvGraphicFramePr>
            <a:graphicFrameLocks/>
          </p:cNvGraphicFramePr>
          <p:nvPr>
            <p:extLst>
              <p:ext uri="{D42A27DB-BD31-4B8C-83A1-F6EECF244321}">
                <p14:modId xmlns:p14="http://schemas.microsoft.com/office/powerpoint/2010/main" val="1878492352"/>
              </p:ext>
            </p:extLst>
          </p:nvPr>
        </p:nvGraphicFramePr>
        <p:xfrm>
          <a:off x="609600" y="3276600"/>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16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47800" y="228601"/>
            <a:ext cx="7391400" cy="914400"/>
          </a:xfrm>
        </p:spPr>
        <p:txBody>
          <a:bodyPr/>
          <a:lstStyle/>
          <a:p>
            <a:r>
              <a:rPr lang="en-US" altLang="en-US" dirty="0"/>
              <a:t>Classes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p:txBody>
          <a:bodyPr/>
          <a:lstStyle/>
          <a:p>
            <a:endParaRPr lang="en-US" altLang="en-US" dirty="0"/>
          </a:p>
          <a:p>
            <a:endParaRPr lang="en-US" altLang="en-US" dirty="0"/>
          </a:p>
        </p:txBody>
      </p:sp>
      <p:sp>
        <p:nvSpPr>
          <p:cNvPr id="7" name="Slide Number Placeholder 6"/>
          <p:cNvSpPr>
            <a:spLocks noGrp="1"/>
          </p:cNvSpPr>
          <p:nvPr>
            <p:ph type="sldNum" sz="quarter" idx="4"/>
          </p:nvPr>
        </p:nvSpPr>
        <p:spPr/>
        <p:txBody>
          <a:bodyPr/>
          <a:lstStyle/>
          <a:p>
            <a:fld id="{3D569AC3-699C-40DE-817A-BB01E20799F7}" type="slidenum">
              <a:rPr lang="en-US" altLang="en-US" smtClean="0"/>
              <a:pPr/>
              <a:t>20</a:t>
            </a:fld>
            <a:endParaRPr lang="en-US" altLang="en-US" dirty="0"/>
          </a:p>
        </p:txBody>
      </p:sp>
      <p:pic>
        <p:nvPicPr>
          <p:cNvPr id="2" name="Picture 1"/>
          <p:cNvPicPr>
            <a:picLocks noChangeAspect="1"/>
          </p:cNvPicPr>
          <p:nvPr/>
        </p:nvPicPr>
        <p:blipFill>
          <a:blip r:embed="rId3"/>
          <a:stretch>
            <a:fillRect/>
          </a:stretch>
        </p:blipFill>
        <p:spPr>
          <a:xfrm>
            <a:off x="1066800" y="1371600"/>
            <a:ext cx="3657600" cy="2731263"/>
          </a:xfrm>
          <a:prstGeom prst="rect">
            <a:avLst/>
          </a:prstGeom>
          <a:ln>
            <a:solidFill>
              <a:srgbClr val="002060"/>
            </a:solidFill>
          </a:ln>
        </p:spPr>
      </p:pic>
      <p:pic>
        <p:nvPicPr>
          <p:cNvPr id="3" name="Picture 2"/>
          <p:cNvPicPr>
            <a:picLocks noChangeAspect="1"/>
          </p:cNvPicPr>
          <p:nvPr/>
        </p:nvPicPr>
        <p:blipFill>
          <a:blip r:embed="rId4"/>
          <a:stretch>
            <a:fillRect/>
          </a:stretch>
        </p:blipFill>
        <p:spPr>
          <a:xfrm>
            <a:off x="5383300" y="1447800"/>
            <a:ext cx="3651691" cy="2667000"/>
          </a:xfrm>
          <a:prstGeom prst="rect">
            <a:avLst/>
          </a:prstGeom>
          <a:ln>
            <a:solidFill>
              <a:srgbClr val="002060"/>
            </a:solidFill>
          </a:ln>
        </p:spPr>
      </p:pic>
      <p:pic>
        <p:nvPicPr>
          <p:cNvPr id="4" name="Picture 3"/>
          <p:cNvPicPr>
            <a:picLocks noChangeAspect="1"/>
          </p:cNvPicPr>
          <p:nvPr/>
        </p:nvPicPr>
        <p:blipFill>
          <a:blip r:embed="rId5"/>
          <a:stretch>
            <a:fillRect/>
          </a:stretch>
        </p:blipFill>
        <p:spPr>
          <a:xfrm>
            <a:off x="1143000" y="4267200"/>
            <a:ext cx="3505200" cy="2442484"/>
          </a:xfrm>
          <a:prstGeom prst="rect">
            <a:avLst/>
          </a:prstGeom>
          <a:ln>
            <a:solidFill>
              <a:srgbClr val="002060"/>
            </a:solidFill>
          </a:ln>
        </p:spPr>
      </p:pic>
      <p:pic>
        <p:nvPicPr>
          <p:cNvPr id="5" name="Picture 4"/>
          <p:cNvPicPr>
            <a:picLocks noChangeAspect="1"/>
          </p:cNvPicPr>
          <p:nvPr/>
        </p:nvPicPr>
        <p:blipFill>
          <a:blip r:embed="rId6"/>
          <a:stretch>
            <a:fillRect/>
          </a:stretch>
        </p:blipFill>
        <p:spPr>
          <a:xfrm>
            <a:off x="5410200" y="4343400"/>
            <a:ext cx="3122401" cy="2338350"/>
          </a:xfrm>
          <a:prstGeom prst="rect">
            <a:avLst/>
          </a:prstGeom>
        </p:spPr>
      </p:pic>
    </p:spTree>
    <p:extLst>
      <p:ext uri="{BB962C8B-B14F-4D97-AF65-F5344CB8AC3E}">
        <p14:creationId xmlns:p14="http://schemas.microsoft.com/office/powerpoint/2010/main" val="4117966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BF45-8CE6-AA46-BFD7-955F55141E8F}"/>
              </a:ext>
            </a:extLst>
          </p:cNvPr>
          <p:cNvSpPr>
            <a:spLocks noGrp="1"/>
          </p:cNvSpPr>
          <p:nvPr>
            <p:ph type="title"/>
          </p:nvPr>
        </p:nvSpPr>
        <p:spPr/>
        <p:txBody>
          <a:bodyPr/>
          <a:lstStyle/>
          <a:p>
            <a:pPr algn="ctr"/>
            <a:r>
              <a:rPr lang="en-US" dirty="0"/>
              <a:t>Six Key Controls and Gallery View</a:t>
            </a:r>
          </a:p>
        </p:txBody>
      </p:sp>
      <p:sp>
        <p:nvSpPr>
          <p:cNvPr id="3" name="Content Placeholder 2">
            <a:extLst>
              <a:ext uri="{FF2B5EF4-FFF2-40B4-BE49-F238E27FC236}">
                <a16:creationId xmlns:a16="http://schemas.microsoft.com/office/drawing/2014/main" id="{F539F1BF-5FB6-3E48-8AA6-844FDE3E987B}"/>
              </a:ext>
            </a:extLst>
          </p:cNvPr>
          <p:cNvSpPr>
            <a:spLocks noGrp="1"/>
          </p:cNvSpPr>
          <p:nvPr>
            <p:ph idx="1"/>
          </p:nvPr>
        </p:nvSpPr>
        <p:spPr/>
        <p:txBody>
          <a:bodyPr>
            <a:noAutofit/>
          </a:bodyPr>
          <a:lstStyle/>
          <a:p>
            <a:pPr marL="0" indent="0">
              <a:buNone/>
            </a:pPr>
            <a:r>
              <a:rPr lang="en-US" sz="2250" u="sng" dirty="0"/>
              <a:t>Get them to play with Six Key Controls, not just tell them about them</a:t>
            </a:r>
            <a:r>
              <a:rPr lang="en-US" sz="2250" dirty="0"/>
              <a:t>.</a:t>
            </a:r>
          </a:p>
          <a:p>
            <a:pPr marL="942975" lvl="2" indent="-257175">
              <a:lnSpc>
                <a:spcPct val="110000"/>
              </a:lnSpc>
              <a:spcBef>
                <a:spcPts val="0"/>
              </a:spcBef>
              <a:buClr>
                <a:schemeClr val="dk1"/>
              </a:buClr>
              <a:buSzPts val="2590"/>
              <a:buFont typeface="+mj-lt"/>
              <a:buAutoNum type="arabicPeriod"/>
            </a:pPr>
            <a:r>
              <a:rPr lang="en-US" sz="2250" dirty="0"/>
              <a:t> Screen: Gallery/Speaker/Maximize buttons</a:t>
            </a:r>
          </a:p>
          <a:p>
            <a:pPr marL="942975" lvl="2" indent="-257175">
              <a:lnSpc>
                <a:spcPct val="110000"/>
              </a:lnSpc>
              <a:spcBef>
                <a:spcPts val="0"/>
              </a:spcBef>
              <a:buClr>
                <a:schemeClr val="dk1"/>
              </a:buClr>
              <a:buSzPts val="2590"/>
              <a:buFont typeface="+mj-lt"/>
              <a:buAutoNum type="arabicPeriod"/>
            </a:pPr>
            <a:r>
              <a:rPr lang="en-US" sz="2250" dirty="0"/>
              <a:t> Mute/unmute button</a:t>
            </a:r>
          </a:p>
          <a:p>
            <a:pPr marL="942975" lvl="2" indent="-257175">
              <a:lnSpc>
                <a:spcPct val="110000"/>
              </a:lnSpc>
              <a:spcBef>
                <a:spcPts val="0"/>
              </a:spcBef>
              <a:buClr>
                <a:schemeClr val="dk1"/>
              </a:buClr>
              <a:buSzPts val="2590"/>
              <a:buFont typeface="+mj-lt"/>
              <a:buAutoNum type="arabicPeriod"/>
            </a:pPr>
            <a:r>
              <a:rPr lang="en-US" sz="2250" dirty="0"/>
              <a:t> On/off video button; virtual background</a:t>
            </a:r>
          </a:p>
          <a:p>
            <a:pPr marL="942975" lvl="2" indent="-257175">
              <a:lnSpc>
                <a:spcPct val="110000"/>
              </a:lnSpc>
              <a:spcBef>
                <a:spcPts val="0"/>
              </a:spcBef>
              <a:buClr>
                <a:schemeClr val="dk1"/>
              </a:buClr>
              <a:buSzPts val="2590"/>
              <a:buFont typeface="+mj-lt"/>
              <a:buAutoNum type="arabicPeriod"/>
            </a:pPr>
            <a:r>
              <a:rPr lang="en-US" sz="2250" dirty="0"/>
              <a:t> Participants and chat choices buttons</a:t>
            </a:r>
          </a:p>
          <a:p>
            <a:pPr marL="942975" lvl="2" indent="-257175">
              <a:lnSpc>
                <a:spcPct val="110000"/>
              </a:lnSpc>
              <a:spcBef>
                <a:spcPts val="0"/>
              </a:spcBef>
              <a:buClr>
                <a:schemeClr val="dk1"/>
              </a:buClr>
              <a:buSzPts val="2590"/>
              <a:buFont typeface="+mj-lt"/>
              <a:buAutoNum type="arabicPeriod"/>
            </a:pPr>
            <a:r>
              <a:rPr lang="en-US" sz="2250" dirty="0"/>
              <a:t> Non-verbal cues buttons; pin video button</a:t>
            </a:r>
          </a:p>
          <a:p>
            <a:pPr marL="942975" lvl="2" indent="-257175">
              <a:lnSpc>
                <a:spcPct val="110000"/>
              </a:lnSpc>
              <a:spcBef>
                <a:spcPts val="0"/>
              </a:spcBef>
              <a:buClr>
                <a:schemeClr val="dk1"/>
              </a:buClr>
              <a:buSzPts val="2590"/>
              <a:buFont typeface="+mj-lt"/>
              <a:buAutoNum type="arabicPeriod"/>
            </a:pPr>
            <a:r>
              <a:rPr lang="en-US" sz="2250" dirty="0"/>
              <a:t> Rename capability</a:t>
            </a:r>
          </a:p>
          <a:p>
            <a:pPr marL="0" indent="0">
              <a:lnSpc>
                <a:spcPct val="110000"/>
              </a:lnSpc>
              <a:spcBef>
                <a:spcPts val="0"/>
              </a:spcBef>
              <a:buClr>
                <a:schemeClr val="dk1"/>
              </a:buClr>
              <a:buSzPts val="2590"/>
              <a:buNone/>
            </a:pPr>
            <a:r>
              <a:rPr lang="en-US" sz="2250" dirty="0"/>
              <a:t>Ask them each to deploy Gallery view</a:t>
            </a:r>
          </a:p>
          <a:p>
            <a:pPr marL="0" indent="0">
              <a:lnSpc>
                <a:spcPct val="110000"/>
              </a:lnSpc>
              <a:spcBef>
                <a:spcPts val="0"/>
              </a:spcBef>
              <a:buClr>
                <a:schemeClr val="dk1"/>
              </a:buClr>
              <a:buSzPts val="2590"/>
              <a:buNone/>
            </a:pPr>
            <a:endParaRPr lang="en-US" sz="1100" dirty="0"/>
          </a:p>
          <a:p>
            <a:pPr marL="0" indent="0">
              <a:lnSpc>
                <a:spcPct val="110000"/>
              </a:lnSpc>
              <a:spcBef>
                <a:spcPts val="0"/>
              </a:spcBef>
              <a:buClr>
                <a:schemeClr val="dk1"/>
              </a:buClr>
              <a:buSzPts val="2590"/>
              <a:buNone/>
            </a:pPr>
            <a:r>
              <a:rPr lang="en-US" sz="2250" dirty="0"/>
              <a:t>Play with virtual background</a:t>
            </a:r>
          </a:p>
          <a:p>
            <a:endParaRPr lang="en-US" sz="225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21</a:t>
            </a:fld>
            <a:endParaRPr lang="en-US" altLang="en-US"/>
          </a:p>
        </p:txBody>
      </p:sp>
    </p:spTree>
    <p:extLst>
      <p:ext uri="{BB962C8B-B14F-4D97-AF65-F5344CB8AC3E}">
        <p14:creationId xmlns:p14="http://schemas.microsoft.com/office/powerpoint/2010/main" val="30604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6D5E-E754-0E4E-BB3A-395CFBCF4D81}"/>
              </a:ext>
            </a:extLst>
          </p:cNvPr>
          <p:cNvSpPr>
            <a:spLocks noGrp="1"/>
          </p:cNvSpPr>
          <p:nvPr>
            <p:ph type="title"/>
          </p:nvPr>
        </p:nvSpPr>
        <p:spPr/>
        <p:txBody>
          <a:bodyPr/>
          <a:lstStyle/>
          <a:p>
            <a:pPr algn="ctr"/>
            <a:r>
              <a:rPr lang="en-US" dirty="0"/>
              <a:t>Netiquette</a:t>
            </a:r>
          </a:p>
        </p:txBody>
      </p:sp>
      <p:sp>
        <p:nvSpPr>
          <p:cNvPr id="3" name="Content Placeholder 2">
            <a:extLst>
              <a:ext uri="{FF2B5EF4-FFF2-40B4-BE49-F238E27FC236}">
                <a16:creationId xmlns:a16="http://schemas.microsoft.com/office/drawing/2014/main" id="{47334B4A-147C-E74F-9FC8-E1E583B855AD}"/>
              </a:ext>
            </a:extLst>
          </p:cNvPr>
          <p:cNvSpPr>
            <a:spLocks noGrp="1"/>
          </p:cNvSpPr>
          <p:nvPr>
            <p:ph idx="1"/>
          </p:nvPr>
        </p:nvSpPr>
        <p:spPr/>
        <p:txBody>
          <a:bodyPr>
            <a:normAutofit fontScale="85000" lnSpcReduction="20000"/>
          </a:bodyPr>
          <a:lstStyle/>
          <a:p>
            <a:pPr>
              <a:lnSpc>
                <a:spcPct val="110000"/>
              </a:lnSpc>
              <a:spcBef>
                <a:spcPts val="0"/>
              </a:spcBef>
              <a:buClr>
                <a:schemeClr val="dk1"/>
              </a:buClr>
              <a:buSzPts val="2590"/>
            </a:pPr>
            <a:r>
              <a:rPr lang="en-US" dirty="0"/>
              <a:t>Introduce all instructors; their roles</a:t>
            </a:r>
          </a:p>
          <a:p>
            <a:pPr>
              <a:lnSpc>
                <a:spcPct val="110000"/>
              </a:lnSpc>
              <a:spcBef>
                <a:spcPts val="0"/>
              </a:spcBef>
              <a:buClr>
                <a:schemeClr val="dk1"/>
              </a:buClr>
              <a:buSzPts val="2590"/>
            </a:pPr>
            <a:r>
              <a:rPr lang="en-US" dirty="0"/>
              <a:t>Explain efforts to create friendly class atmosphere by keeping buttons unmuted and videos on to see, hear, speak and chat with each other</a:t>
            </a:r>
          </a:p>
          <a:p>
            <a:pPr lvl="1">
              <a:lnSpc>
                <a:spcPct val="110000"/>
              </a:lnSpc>
              <a:spcBef>
                <a:spcPts val="0"/>
              </a:spcBef>
              <a:buClr>
                <a:schemeClr val="dk1"/>
              </a:buClr>
              <a:buSzPts val="2590"/>
            </a:pPr>
            <a:r>
              <a:rPr lang="en-US" dirty="0"/>
              <a:t>(Only mute if too much background noise)</a:t>
            </a:r>
          </a:p>
          <a:p>
            <a:pPr>
              <a:lnSpc>
                <a:spcPct val="110000"/>
              </a:lnSpc>
              <a:spcBef>
                <a:spcPts val="0"/>
              </a:spcBef>
              <a:buClr>
                <a:schemeClr val="dk1"/>
              </a:buClr>
              <a:buSzPts val="2590"/>
            </a:pPr>
            <a:r>
              <a:rPr lang="en-US" dirty="0"/>
              <a:t>If disconnected, log in again</a:t>
            </a:r>
          </a:p>
          <a:p>
            <a:pPr>
              <a:lnSpc>
                <a:spcPct val="110000"/>
              </a:lnSpc>
              <a:spcBef>
                <a:spcPts val="0"/>
              </a:spcBef>
              <a:buClr>
                <a:schemeClr val="dk1"/>
              </a:buClr>
              <a:buSzPts val="2590"/>
            </a:pPr>
            <a:r>
              <a:rPr lang="en-US" dirty="0"/>
              <a:t>Welcome to participate</a:t>
            </a:r>
          </a:p>
          <a:p>
            <a:pPr>
              <a:lnSpc>
                <a:spcPct val="110000"/>
              </a:lnSpc>
              <a:spcBef>
                <a:spcPts val="0"/>
              </a:spcBef>
              <a:buClr>
                <a:schemeClr val="dk1"/>
              </a:buClr>
              <a:buSzPts val="2590"/>
            </a:pPr>
            <a:r>
              <a:rPr lang="en-US" dirty="0"/>
              <a:t>Encourage asking questions during the chapter rather than hold to the end </a:t>
            </a:r>
          </a:p>
          <a:p>
            <a:pPr>
              <a:lnSpc>
                <a:spcPct val="110000"/>
              </a:lnSpc>
              <a:spcBef>
                <a:spcPts val="0"/>
              </a:spcBef>
              <a:buClr>
                <a:schemeClr val="dk1"/>
              </a:buClr>
              <a:buSzPts val="2590"/>
            </a:pPr>
            <a:r>
              <a:rPr lang="en-US" dirty="0"/>
              <a:t>Suggest fun of using non-verbal buttons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22</a:t>
            </a:fld>
            <a:endParaRPr lang="en-US" altLang="en-US"/>
          </a:p>
        </p:txBody>
      </p:sp>
    </p:spTree>
    <p:extLst>
      <p:ext uri="{BB962C8B-B14F-4D97-AF65-F5344CB8AC3E}">
        <p14:creationId xmlns:p14="http://schemas.microsoft.com/office/powerpoint/2010/main" val="324107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6D5E-E754-0E4E-BB3A-395CFBCF4D8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47334B4A-147C-E74F-9FC8-E1E583B855AD}"/>
              </a:ext>
            </a:extLst>
          </p:cNvPr>
          <p:cNvSpPr>
            <a:spLocks noGrp="1"/>
          </p:cNvSpPr>
          <p:nvPr>
            <p:ph idx="1"/>
          </p:nvPr>
        </p:nvSpPr>
        <p:spPr/>
        <p:txBody>
          <a:bodyPr>
            <a:normAutofit fontScale="92500" lnSpcReduction="20000"/>
          </a:bodyPr>
          <a:lstStyle/>
          <a:p>
            <a:pPr>
              <a:lnSpc>
                <a:spcPct val="110000"/>
              </a:lnSpc>
              <a:spcBef>
                <a:spcPts val="0"/>
              </a:spcBef>
              <a:buClr>
                <a:schemeClr val="dk1"/>
              </a:buClr>
              <a:buSzPts val="2590"/>
            </a:pPr>
            <a:r>
              <a:rPr lang="en-US" dirty="0"/>
              <a:t>Agenda, schedule, breaks</a:t>
            </a:r>
          </a:p>
          <a:p>
            <a:pPr>
              <a:lnSpc>
                <a:spcPct val="110000"/>
              </a:lnSpc>
              <a:spcBef>
                <a:spcPts val="0"/>
              </a:spcBef>
              <a:buClr>
                <a:schemeClr val="dk1"/>
              </a:buClr>
              <a:buSzPts val="2590"/>
            </a:pPr>
            <a:r>
              <a:rPr lang="en-US" dirty="0"/>
              <a:t>Explain approach to the class and reinforce importance of Gallery</a:t>
            </a:r>
          </a:p>
          <a:p>
            <a:pPr>
              <a:lnSpc>
                <a:spcPct val="110000"/>
              </a:lnSpc>
              <a:spcBef>
                <a:spcPts val="0"/>
              </a:spcBef>
              <a:buClr>
                <a:schemeClr val="dk1"/>
              </a:buClr>
              <a:buSzPts val="2590"/>
            </a:pPr>
            <a:r>
              <a:rPr lang="en-US" dirty="0"/>
              <a:t>Continue with conversational tone</a:t>
            </a:r>
          </a:p>
          <a:p>
            <a:pPr>
              <a:lnSpc>
                <a:spcPct val="110000"/>
              </a:lnSpc>
              <a:spcBef>
                <a:spcPts val="0"/>
              </a:spcBef>
              <a:buClr>
                <a:schemeClr val="dk1"/>
              </a:buClr>
              <a:buSzPts val="2590"/>
            </a:pPr>
            <a:r>
              <a:rPr lang="en-US" dirty="0"/>
              <a:t>Invite to ask questions during, not after, by raising hand</a:t>
            </a:r>
          </a:p>
          <a:p>
            <a:pPr>
              <a:lnSpc>
                <a:spcPct val="110000"/>
              </a:lnSpc>
              <a:spcBef>
                <a:spcPts val="0"/>
              </a:spcBef>
              <a:buClr>
                <a:schemeClr val="dk1"/>
              </a:buClr>
              <a:buSzPts val="2590"/>
            </a:pPr>
            <a:r>
              <a:rPr lang="en-US" dirty="0"/>
              <a:t>Describe test</a:t>
            </a:r>
          </a:p>
          <a:p>
            <a:pPr>
              <a:lnSpc>
                <a:spcPct val="110000"/>
              </a:lnSpc>
              <a:spcBef>
                <a:spcPts val="0"/>
              </a:spcBef>
              <a:buClr>
                <a:schemeClr val="dk1"/>
              </a:buClr>
              <a:buSzPts val="2590"/>
            </a:pPr>
            <a:r>
              <a:rPr lang="en-US" dirty="0"/>
              <a:t>How they will receive confirmation of passing test</a:t>
            </a:r>
          </a:p>
          <a:p>
            <a:pPr>
              <a:lnSpc>
                <a:spcPct val="110000"/>
              </a:lnSpc>
              <a:spcBef>
                <a:spcPts val="0"/>
              </a:spcBef>
              <a:buClr>
                <a:schemeClr val="dk1"/>
              </a:buClr>
              <a:buSzPts val="2590"/>
            </a:pPr>
            <a:r>
              <a:rPr lang="en-US" dirty="0"/>
              <a:t>When to expect PDF certificate</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23</a:t>
            </a:fld>
            <a:endParaRPr lang="en-US" altLang="en-US"/>
          </a:p>
        </p:txBody>
      </p:sp>
    </p:spTree>
    <p:extLst>
      <p:ext uri="{BB962C8B-B14F-4D97-AF65-F5344CB8AC3E}">
        <p14:creationId xmlns:p14="http://schemas.microsoft.com/office/powerpoint/2010/main" val="41710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Classes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p:txBody>
          <a:bodyPr/>
          <a:lstStyle/>
          <a:p>
            <a:endParaRPr lang="en-US" altLang="en-US"/>
          </a:p>
          <a:p>
            <a:endParaRPr lang="en-US" altLang="en-US" dirty="0"/>
          </a:p>
        </p:txBody>
      </p:sp>
      <p:sp>
        <p:nvSpPr>
          <p:cNvPr id="7" name="Slide Number Placeholder 6"/>
          <p:cNvSpPr>
            <a:spLocks noGrp="1"/>
          </p:cNvSpPr>
          <p:nvPr>
            <p:ph type="sldNum" sz="quarter" idx="4"/>
          </p:nvPr>
        </p:nvSpPr>
        <p:spPr/>
        <p:txBody>
          <a:bodyPr/>
          <a:lstStyle/>
          <a:p>
            <a:fld id="{3D569AC3-699C-40DE-817A-BB01E20799F7}" type="slidenum">
              <a:rPr lang="en-US" altLang="en-US" smtClean="0"/>
              <a:pPr/>
              <a:t>24</a:t>
            </a:fld>
            <a:endParaRPr lang="en-US" altLang="en-US" dirty="0"/>
          </a:p>
        </p:txBody>
      </p:sp>
      <p:sp>
        <p:nvSpPr>
          <p:cNvPr id="8" name="TextBox 7"/>
          <p:cNvSpPr txBox="1"/>
          <p:nvPr/>
        </p:nvSpPr>
        <p:spPr>
          <a:xfrm>
            <a:off x="1371600" y="1905000"/>
            <a:ext cx="7467600" cy="4031873"/>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Conduct Session</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Have co-host monitor chat for questions/issues</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Use gallery view as much as possible </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Other Instructors/Aides: remember you’re on camera when not teaching</a:t>
            </a:r>
          </a:p>
        </p:txBody>
      </p:sp>
    </p:spTree>
    <p:extLst>
      <p:ext uri="{BB962C8B-B14F-4D97-AF65-F5344CB8AC3E}">
        <p14:creationId xmlns:p14="http://schemas.microsoft.com/office/powerpoint/2010/main" val="306604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BBE5-B0F6-E14D-804E-3EC0A29E4DD5}"/>
              </a:ext>
            </a:extLst>
          </p:cNvPr>
          <p:cNvSpPr>
            <a:spLocks noGrp="1"/>
          </p:cNvSpPr>
          <p:nvPr>
            <p:ph type="title"/>
          </p:nvPr>
        </p:nvSpPr>
        <p:spPr/>
        <p:txBody>
          <a:bodyPr/>
          <a:lstStyle/>
          <a:p>
            <a:pPr algn="ctr"/>
            <a:r>
              <a:rPr lang="en-US" dirty="0"/>
              <a:t>Reminders</a:t>
            </a:r>
          </a:p>
        </p:txBody>
      </p:sp>
      <p:sp>
        <p:nvSpPr>
          <p:cNvPr id="3" name="Content Placeholder 2">
            <a:extLst>
              <a:ext uri="{FF2B5EF4-FFF2-40B4-BE49-F238E27FC236}">
                <a16:creationId xmlns:a16="http://schemas.microsoft.com/office/drawing/2014/main" id="{957FF2EA-F44C-C449-BA3C-7C133D33A219}"/>
              </a:ext>
            </a:extLst>
          </p:cNvPr>
          <p:cNvSpPr>
            <a:spLocks noGrp="1"/>
          </p:cNvSpPr>
          <p:nvPr>
            <p:ph idx="1"/>
          </p:nvPr>
        </p:nvSpPr>
        <p:spPr>
          <a:xfrm>
            <a:off x="1219200" y="1447800"/>
            <a:ext cx="7772400" cy="4343400"/>
          </a:xfrm>
        </p:spPr>
        <p:txBody>
          <a:bodyPr/>
          <a:lstStyle/>
          <a:p>
            <a:r>
              <a:rPr lang="en-US" dirty="0"/>
              <a:t>All Instructors are “on” all the time</a:t>
            </a:r>
          </a:p>
          <a:p>
            <a:r>
              <a:rPr lang="en-US" dirty="0"/>
              <a:t>Look at the camera…smile…keep listening pose…</a:t>
            </a:r>
          </a:p>
          <a:p>
            <a:r>
              <a:rPr lang="en-US" dirty="0"/>
              <a:t>Don’t lean into camera…don’t raise voice…</a:t>
            </a:r>
          </a:p>
          <a:p>
            <a:r>
              <a:rPr lang="en-US" dirty="0"/>
              <a:t>Don’t be distracted with your hair…face…food…drink…phone…</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25</a:t>
            </a:fld>
            <a:endParaRPr lang="en-US" altLang="en-US"/>
          </a:p>
        </p:txBody>
      </p:sp>
    </p:spTree>
    <p:extLst>
      <p:ext uri="{BB962C8B-B14F-4D97-AF65-F5344CB8AC3E}">
        <p14:creationId xmlns:p14="http://schemas.microsoft.com/office/powerpoint/2010/main" val="178302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BBE5-B0F6-E14D-804E-3EC0A29E4DD5}"/>
              </a:ext>
            </a:extLst>
          </p:cNvPr>
          <p:cNvSpPr>
            <a:spLocks noGrp="1"/>
          </p:cNvSpPr>
          <p:nvPr>
            <p:ph type="title"/>
          </p:nvPr>
        </p:nvSpPr>
        <p:spPr/>
        <p:txBody>
          <a:bodyPr/>
          <a:lstStyle/>
          <a:p>
            <a:pPr algn="ctr"/>
            <a:r>
              <a:rPr lang="en-US" dirty="0"/>
              <a:t>Reminders</a:t>
            </a:r>
          </a:p>
        </p:txBody>
      </p:sp>
      <p:sp>
        <p:nvSpPr>
          <p:cNvPr id="3" name="Content Placeholder 2">
            <a:extLst>
              <a:ext uri="{FF2B5EF4-FFF2-40B4-BE49-F238E27FC236}">
                <a16:creationId xmlns:a16="http://schemas.microsoft.com/office/drawing/2014/main" id="{957FF2EA-F44C-C449-BA3C-7C133D33A219}"/>
              </a:ext>
            </a:extLst>
          </p:cNvPr>
          <p:cNvSpPr>
            <a:spLocks noGrp="1"/>
          </p:cNvSpPr>
          <p:nvPr>
            <p:ph idx="1"/>
          </p:nvPr>
        </p:nvSpPr>
        <p:spPr>
          <a:xfrm>
            <a:off x="1219200" y="1447800"/>
            <a:ext cx="7772400" cy="4343400"/>
          </a:xfrm>
        </p:spPr>
        <p:txBody>
          <a:bodyPr/>
          <a:lstStyle/>
          <a:p>
            <a:r>
              <a:rPr lang="en-US" dirty="0"/>
              <a:t>Turn on Mute or Video off as needed to step away</a:t>
            </a:r>
          </a:p>
          <a:p>
            <a:r>
              <a:rPr lang="en-US" dirty="0"/>
              <a:t>Support Instructor…don’t interrupt…don’t over-talk</a:t>
            </a:r>
          </a:p>
          <a:p>
            <a:r>
              <a:rPr lang="en-US" dirty="0"/>
              <a:t>Listen carefully to questions…nod and listen…nod and listen</a:t>
            </a:r>
          </a:p>
          <a:p>
            <a:endParaRPr lang="en-US" sz="1000" dirty="0"/>
          </a:p>
          <a:p>
            <a:pPr marL="0" indent="0" algn="ctr">
              <a:buNone/>
            </a:pPr>
            <a:r>
              <a:rPr lang="en-US" dirty="0"/>
              <a:t>THE MEDIUM IS THE MESSAGE</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26</a:t>
            </a:fld>
            <a:endParaRPr lang="en-US" altLang="en-US"/>
          </a:p>
        </p:txBody>
      </p:sp>
    </p:spTree>
    <p:extLst>
      <p:ext uri="{BB962C8B-B14F-4D97-AF65-F5344CB8AC3E}">
        <p14:creationId xmlns:p14="http://schemas.microsoft.com/office/powerpoint/2010/main" val="362619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r>
              <a:rPr lang="en-US" sz="3600" dirty="0">
                <a:solidFill>
                  <a:srgbClr val="002060"/>
                </a:solidFill>
              </a:rPr>
              <a:t>Screen Sharing Technique</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a:xfrm>
            <a:off x="1447800" y="1371600"/>
            <a:ext cx="7010400" cy="4724400"/>
          </a:xfrm>
        </p:spPr>
        <p:txBody>
          <a:bodyPr/>
          <a:lstStyle/>
          <a:p>
            <a:pPr marL="0" indent="0">
              <a:buNone/>
            </a:pPr>
            <a:r>
              <a:rPr lang="en-US" sz="2400" b="0" dirty="0"/>
              <a:t>Use screen sharing to illustrate something that is otherwise not explainable (charting) or to illustrate…</a:t>
            </a:r>
          </a:p>
          <a:p>
            <a:pPr marL="385763" indent="-385763">
              <a:buFont typeface="+mj-lt"/>
              <a:buAutoNum type="arabicPeriod"/>
            </a:pPr>
            <a:r>
              <a:rPr lang="en-US" sz="2400" b="0" dirty="0"/>
              <a:t>Screen sharing is extremely powerful…and it allows us to teach</a:t>
            </a:r>
          </a:p>
          <a:p>
            <a:pPr marL="385763" indent="-385763">
              <a:buFont typeface="+mj-lt"/>
              <a:buAutoNum type="arabicPeriod"/>
            </a:pPr>
            <a:r>
              <a:rPr lang="en-US" sz="2400" b="0" dirty="0"/>
              <a:t>But balance its use…don’t just leave it open for the whole session</a:t>
            </a:r>
          </a:p>
          <a:p>
            <a:pPr marL="385763" indent="-385763">
              <a:buFont typeface="+mj-lt"/>
              <a:buAutoNum type="arabicPeriod"/>
            </a:pPr>
            <a:r>
              <a:rPr lang="en-US" sz="2400" b="0" dirty="0"/>
              <a:t>Avoid screen sharing opening or reading your PPT or materials for too long…</a:t>
            </a:r>
          </a:p>
          <a:p>
            <a:pPr marL="385763" indent="-385763">
              <a:buFont typeface="+mj-lt"/>
              <a:buAutoNum type="arabicPeriod"/>
            </a:pPr>
            <a:r>
              <a:rPr lang="en-US" sz="2400" b="0" dirty="0"/>
              <a:t>Move off the screen sharing as soon as the point is made</a:t>
            </a:r>
          </a:p>
          <a:p>
            <a:pPr marL="385763" indent="-385763">
              <a:buFont typeface="+mj-lt"/>
              <a:buAutoNum type="arabicPeriod"/>
            </a:pPr>
            <a:r>
              <a:rPr lang="en-US" sz="2400" b="0" dirty="0"/>
              <a:t>But don’t hesitate to use it to add value</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27</a:t>
            </a:fld>
            <a:endParaRPr lang="en-US" altLang="en-US"/>
          </a:p>
        </p:txBody>
      </p:sp>
    </p:spTree>
    <p:extLst>
      <p:ext uri="{BB962C8B-B14F-4D97-AF65-F5344CB8AC3E}">
        <p14:creationId xmlns:p14="http://schemas.microsoft.com/office/powerpoint/2010/main" val="80743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a:xfrm>
            <a:off x="1600200" y="609600"/>
            <a:ext cx="6858000" cy="1143000"/>
          </a:xfrm>
        </p:spPr>
        <p:txBody>
          <a:bodyPr/>
          <a:lstStyle/>
          <a:p>
            <a:r>
              <a:rPr lang="en-US" sz="3200" b="0" dirty="0">
                <a:solidFill>
                  <a:srgbClr val="002060"/>
                </a:solidFill>
              </a:rPr>
              <a:t>Add Value with Screen Sharing </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a:xfrm>
            <a:off x="1600200" y="1981200"/>
            <a:ext cx="6858000" cy="4114800"/>
          </a:xfrm>
        </p:spPr>
        <p:txBody>
          <a:bodyPr/>
          <a:lstStyle/>
          <a:p>
            <a:pPr marL="385763" indent="-385763">
              <a:buFont typeface="+mj-lt"/>
              <a:buAutoNum type="arabicPeriod"/>
            </a:pPr>
            <a:r>
              <a:rPr lang="en-US" sz="2800" b="0" dirty="0"/>
              <a:t>YouTube Video– play and pause as needed</a:t>
            </a:r>
          </a:p>
          <a:p>
            <a:pPr marL="385763" indent="-385763">
              <a:buFont typeface="+mj-lt"/>
              <a:buAutoNum type="arabicPeriod"/>
            </a:pPr>
            <a:r>
              <a:rPr lang="en-US" sz="2800" b="0" dirty="0"/>
              <a:t>Whiteboard – use it to draw as needed</a:t>
            </a:r>
          </a:p>
          <a:p>
            <a:pPr marL="385763" indent="-385763">
              <a:buFont typeface="+mj-lt"/>
              <a:buAutoNum type="arabicPeriod"/>
            </a:pPr>
            <a:r>
              <a:rPr lang="en-US" sz="2800" b="0" dirty="0"/>
              <a:t>2</a:t>
            </a:r>
            <a:r>
              <a:rPr lang="en-US" sz="2800" b="0" baseline="30000" dirty="0"/>
              <a:t>nd</a:t>
            </a:r>
            <a:r>
              <a:rPr lang="en-US" sz="2800" b="0" dirty="0"/>
              <a:t> Camera - use to illustrate charting, physical items outside the computer</a:t>
            </a:r>
          </a:p>
          <a:p>
            <a:endParaRPr lang="en-US" sz="2800" b="0" dirty="0"/>
          </a:p>
          <a:p>
            <a:endParaRPr lang="en-US" sz="2800" b="0" dirty="0"/>
          </a:p>
        </p:txBody>
      </p:sp>
    </p:spTree>
    <p:extLst>
      <p:ext uri="{BB962C8B-B14F-4D97-AF65-F5344CB8AC3E}">
        <p14:creationId xmlns:p14="http://schemas.microsoft.com/office/powerpoint/2010/main" val="119276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7B97-F726-CF44-BE7C-07FD8935E702}"/>
              </a:ext>
            </a:extLst>
          </p:cNvPr>
          <p:cNvSpPr>
            <a:spLocks noGrp="1"/>
          </p:cNvSpPr>
          <p:nvPr>
            <p:ph type="title"/>
          </p:nvPr>
        </p:nvSpPr>
        <p:spPr/>
        <p:txBody>
          <a:bodyPr/>
          <a:lstStyle/>
          <a:p>
            <a:r>
              <a:rPr lang="en-US" dirty="0"/>
              <a:t>Conclude</a:t>
            </a:r>
          </a:p>
        </p:txBody>
      </p:sp>
      <p:sp>
        <p:nvSpPr>
          <p:cNvPr id="3" name="Content Placeholder 2">
            <a:extLst>
              <a:ext uri="{FF2B5EF4-FFF2-40B4-BE49-F238E27FC236}">
                <a16:creationId xmlns:a16="http://schemas.microsoft.com/office/drawing/2014/main" id="{D5A842CA-BD21-244A-88A1-05D4B0E8D896}"/>
              </a:ext>
            </a:extLst>
          </p:cNvPr>
          <p:cNvSpPr>
            <a:spLocks noGrp="1"/>
          </p:cNvSpPr>
          <p:nvPr>
            <p:ph idx="1"/>
          </p:nvPr>
        </p:nvSpPr>
        <p:spPr>
          <a:xfrm>
            <a:off x="1219200" y="1219200"/>
            <a:ext cx="7772400" cy="4343400"/>
          </a:xfrm>
        </p:spPr>
        <p:txBody>
          <a:bodyPr/>
          <a:lstStyle/>
          <a:p>
            <a:r>
              <a:rPr lang="en-US" dirty="0"/>
              <a:t>On a high, positive note </a:t>
            </a:r>
          </a:p>
          <a:p>
            <a:r>
              <a:rPr lang="en-US" dirty="0"/>
              <a:t>Thank for attending</a:t>
            </a:r>
          </a:p>
          <a:p>
            <a:r>
              <a:rPr lang="en-US" dirty="0"/>
              <a:t>Smile throughout – send electronic messages of enjoyment</a:t>
            </a:r>
          </a:p>
          <a:p>
            <a:r>
              <a:rPr lang="en-US" dirty="0"/>
              <a:t>Have fun – enjoy! – you are bringing knowledge to others!</a:t>
            </a:r>
          </a:p>
          <a:p>
            <a:r>
              <a:rPr lang="en-US" dirty="0"/>
              <a:t>Ask for feedback…if good ask for referral to friends &amp; family</a:t>
            </a:r>
          </a:p>
          <a:p>
            <a:r>
              <a:rPr lang="en-US" dirty="0"/>
              <a:t>Announce end of class clearly and wave good bye!</a:t>
            </a:r>
          </a:p>
          <a:p>
            <a:endParaRPr lang="en-US" dirty="0"/>
          </a:p>
          <a:p>
            <a:pPr marL="0" indent="0" algn="ctr">
              <a:buNone/>
            </a:pPr>
            <a:r>
              <a:rPr lang="en-US" dirty="0"/>
              <a:t>The Medium is the Message</a:t>
            </a:r>
          </a:p>
          <a:p>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29</a:t>
            </a:fld>
            <a:endParaRPr lang="en-US" altLang="en-US"/>
          </a:p>
        </p:txBody>
      </p:sp>
    </p:spTree>
    <p:extLst>
      <p:ext uri="{BB962C8B-B14F-4D97-AF65-F5344CB8AC3E}">
        <p14:creationId xmlns:p14="http://schemas.microsoft.com/office/powerpoint/2010/main" val="27923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Three Sections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p:txBody>
          <a:bodyPr/>
          <a:lstStyle/>
          <a:p>
            <a:endParaRPr lang="en-US" altLang="en-US"/>
          </a:p>
          <a:p>
            <a:endParaRPr lang="en-US" altLang="en-US" dirty="0"/>
          </a:p>
        </p:txBody>
      </p:sp>
      <p:sp>
        <p:nvSpPr>
          <p:cNvPr id="7" name="Slide Number Placeholder 6"/>
          <p:cNvSpPr>
            <a:spLocks noGrp="1"/>
          </p:cNvSpPr>
          <p:nvPr>
            <p:ph type="sldNum" sz="quarter" idx="4"/>
          </p:nvPr>
        </p:nvSpPr>
        <p:spPr/>
        <p:txBody>
          <a:bodyPr/>
          <a:lstStyle/>
          <a:p>
            <a:fld id="{3D569AC3-699C-40DE-817A-BB01E20799F7}" type="slidenum">
              <a:rPr lang="en-US" altLang="en-US" smtClean="0"/>
              <a:pPr/>
              <a:t>3</a:t>
            </a:fld>
            <a:endParaRPr lang="en-US" altLang="en-US" dirty="0"/>
          </a:p>
        </p:txBody>
      </p:sp>
      <p:sp>
        <p:nvSpPr>
          <p:cNvPr id="8" name="TextBox 7"/>
          <p:cNvSpPr txBox="1"/>
          <p:nvPr/>
        </p:nvSpPr>
        <p:spPr>
          <a:xfrm>
            <a:off x="1371600" y="1905000"/>
            <a:ext cx="7467600" cy="4031873"/>
          </a:xfrm>
          <a:prstGeom prst="rect">
            <a:avLst/>
          </a:prstGeom>
          <a:noFill/>
        </p:spPr>
        <p:txBody>
          <a:bodyPr wrap="square" rtlCol="0">
            <a:spAutoFit/>
          </a:bodyPr>
          <a:lstStyle/>
          <a:p>
            <a:pPr marL="514350" indent="-514350">
              <a:buFont typeface="+mj-lt"/>
              <a:buAutoNum type="arabicPeriod"/>
            </a:pPr>
            <a:r>
              <a:rPr lang="en-US" sz="3200" b="1" dirty="0">
                <a:solidFill>
                  <a:srgbClr val="002060"/>
                </a:solidFill>
                <a:latin typeface="Arial" panose="020B0604020202020204" pitchFamily="34" charset="0"/>
                <a:cs typeface="Arial" panose="020B0604020202020204" pitchFamily="34" charset="0"/>
              </a:rPr>
              <a:t>Rationale and logistics of virtual classes</a:t>
            </a:r>
          </a:p>
          <a:p>
            <a:pPr marL="514350" indent="-514350">
              <a:buFont typeface="+mj-lt"/>
              <a:buAutoNum type="arabicPeriod"/>
            </a:pPr>
            <a:r>
              <a:rPr lang="en-US" sz="3200" b="1" dirty="0">
                <a:solidFill>
                  <a:srgbClr val="002060"/>
                </a:solidFill>
                <a:latin typeface="Arial" panose="020B0604020202020204" pitchFamily="34" charset="0"/>
                <a:cs typeface="Arial" panose="020B0604020202020204" pitchFamily="34" charset="0"/>
                <a:hlinkClick r:id="rId3" action="ppaction://hlinksldjump"/>
              </a:rPr>
              <a:t>Zoom – the basics</a:t>
            </a:r>
            <a:endParaRPr lang="en-US" sz="3200" b="1" dirty="0">
              <a:solidFill>
                <a:srgbClr val="002060"/>
              </a:solidFill>
              <a:latin typeface="Arial" panose="020B0604020202020204" pitchFamily="34" charset="0"/>
              <a:cs typeface="Arial" panose="020B0604020202020204" pitchFamily="34" charset="0"/>
            </a:endParaRPr>
          </a:p>
          <a:p>
            <a:pPr marL="514350" indent="-514350">
              <a:buFont typeface="+mj-lt"/>
              <a:buAutoNum type="arabicPeriod"/>
            </a:pPr>
            <a:r>
              <a:rPr lang="en-US" sz="3200" b="1" dirty="0">
                <a:solidFill>
                  <a:srgbClr val="002060"/>
                </a:solidFill>
                <a:latin typeface="Arial" panose="020B0604020202020204" pitchFamily="34" charset="0"/>
                <a:cs typeface="Arial" panose="020B0604020202020204" pitchFamily="34" charset="0"/>
                <a:hlinkClick r:id="rId4" action="ppaction://hlinksldjump"/>
              </a:rPr>
              <a:t>Marketing USCG Auxiliary Public Education classes</a:t>
            </a:r>
            <a:endParaRPr lang="en-US" sz="3200" b="1" dirty="0">
              <a:solidFill>
                <a:srgbClr val="002060"/>
              </a:solidFill>
              <a:latin typeface="Arial" panose="020B0604020202020204" pitchFamily="34" charset="0"/>
              <a:cs typeface="Arial" panose="020B0604020202020204" pitchFamily="34" charset="0"/>
            </a:endParaRPr>
          </a:p>
          <a:p>
            <a:pPr marL="514350" indent="-514350">
              <a:buFont typeface="+mj-lt"/>
              <a:buAutoNum type="arabicPeriod"/>
            </a:pPr>
            <a:endParaRPr lang="en-US" sz="3200" b="1"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b="1"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94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Classes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p:txBody>
          <a:bodyPr/>
          <a:lstStyle/>
          <a:p>
            <a:endParaRPr lang="en-US" altLang="en-US"/>
          </a:p>
          <a:p>
            <a:endParaRPr lang="en-US" altLang="en-US" dirty="0"/>
          </a:p>
        </p:txBody>
      </p:sp>
      <p:sp>
        <p:nvSpPr>
          <p:cNvPr id="7" name="Slide Number Placeholder 6"/>
          <p:cNvSpPr>
            <a:spLocks noGrp="1"/>
          </p:cNvSpPr>
          <p:nvPr>
            <p:ph type="sldNum" sz="quarter" idx="4"/>
          </p:nvPr>
        </p:nvSpPr>
        <p:spPr/>
        <p:txBody>
          <a:bodyPr/>
          <a:lstStyle/>
          <a:p>
            <a:fld id="{3D569AC3-699C-40DE-817A-BB01E20799F7}" type="slidenum">
              <a:rPr lang="en-US" altLang="en-US" smtClean="0"/>
              <a:pPr/>
              <a:t>30</a:t>
            </a:fld>
            <a:endParaRPr lang="en-US" altLang="en-US" dirty="0"/>
          </a:p>
        </p:txBody>
      </p:sp>
      <p:sp>
        <p:nvSpPr>
          <p:cNvPr id="8" name="TextBox 7"/>
          <p:cNvSpPr txBox="1"/>
          <p:nvPr/>
        </p:nvSpPr>
        <p:spPr>
          <a:xfrm>
            <a:off x="1371600" y="1905000"/>
            <a:ext cx="7467600" cy="452431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Make sure to get screen shots in gallery view (photo release-verbal)</a:t>
            </a:r>
          </a:p>
          <a:p>
            <a:pPr marL="457200" indent="-457200">
              <a:buFont typeface="Arial" panose="020B0604020202020204" pitchFamily="34" charset="0"/>
              <a:buChar char="•"/>
            </a:pPr>
            <a:endParaRPr lang="en-US" sz="3200" b="1"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After last session</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Google Forms Final Examination</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Instructor/Course Evaluation Survey</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Google Forms</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Survey Monkey</a:t>
            </a:r>
          </a:p>
        </p:txBody>
      </p:sp>
    </p:spTree>
    <p:extLst>
      <p:ext uri="{BB962C8B-B14F-4D97-AF65-F5344CB8AC3E}">
        <p14:creationId xmlns:p14="http://schemas.microsoft.com/office/powerpoint/2010/main" val="1984086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Post-Class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31</a:t>
            </a:fld>
            <a:endParaRPr lang="en-US" altLang="en-US" dirty="0"/>
          </a:p>
        </p:txBody>
      </p:sp>
      <p:sp>
        <p:nvSpPr>
          <p:cNvPr id="8" name="TextBox 7"/>
          <p:cNvSpPr txBox="1"/>
          <p:nvPr/>
        </p:nvSpPr>
        <p:spPr>
          <a:xfrm>
            <a:off x="1371600" y="1905000"/>
            <a:ext cx="7467600" cy="452431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Produce course certificates – scan to PDF and send to students</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Send electronic file to FWC</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Enter data in AUXDATA II</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Instructor/Aide Hours</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State Taught</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Enrollees and Graduates</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Enrollees and Graduates under 17</a:t>
            </a:r>
          </a:p>
        </p:txBody>
      </p:sp>
    </p:spTree>
    <p:extLst>
      <p:ext uri="{BB962C8B-B14F-4D97-AF65-F5344CB8AC3E}">
        <p14:creationId xmlns:p14="http://schemas.microsoft.com/office/powerpoint/2010/main" val="4076241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Post-Class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32</a:t>
            </a:fld>
            <a:endParaRPr lang="en-US" altLang="en-US" dirty="0"/>
          </a:p>
        </p:txBody>
      </p:sp>
      <p:sp>
        <p:nvSpPr>
          <p:cNvPr id="8" name="TextBox 7"/>
          <p:cNvSpPr txBox="1"/>
          <p:nvPr/>
        </p:nvSpPr>
        <p:spPr>
          <a:xfrm>
            <a:off x="1371600" y="1905000"/>
            <a:ext cx="7467600" cy="3539430"/>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Review questions missed</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Work with the instructors who taught chapters with wrong answers</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Review survey responses</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Lessons learned</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Maxim Award backup kudos</a:t>
            </a:r>
          </a:p>
        </p:txBody>
      </p:sp>
    </p:spTree>
    <p:extLst>
      <p:ext uri="{BB962C8B-B14F-4D97-AF65-F5344CB8AC3E}">
        <p14:creationId xmlns:p14="http://schemas.microsoft.com/office/powerpoint/2010/main" val="679195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95AD-B646-2747-AFAB-D33CB96B7601}"/>
              </a:ext>
            </a:extLst>
          </p:cNvPr>
          <p:cNvSpPr>
            <a:spLocks noGrp="1"/>
          </p:cNvSpPr>
          <p:nvPr>
            <p:ph type="title"/>
          </p:nvPr>
        </p:nvSpPr>
        <p:spPr>
          <a:xfrm>
            <a:off x="1524000" y="533400"/>
            <a:ext cx="6934200" cy="1219200"/>
          </a:xfrm>
        </p:spPr>
        <p:txBody>
          <a:bodyPr/>
          <a:lstStyle/>
          <a:p>
            <a:pPr algn="ctr"/>
            <a:r>
              <a:rPr lang="en-US" dirty="0">
                <a:solidFill>
                  <a:srgbClr val="002060"/>
                </a:solidFill>
              </a:rPr>
              <a:t>Survey Questions - Sample</a:t>
            </a:r>
          </a:p>
        </p:txBody>
      </p:sp>
      <p:sp>
        <p:nvSpPr>
          <p:cNvPr id="3" name="Content Placeholder 2">
            <a:extLst>
              <a:ext uri="{FF2B5EF4-FFF2-40B4-BE49-F238E27FC236}">
                <a16:creationId xmlns:a16="http://schemas.microsoft.com/office/drawing/2014/main" id="{501DF88C-5E0D-444E-AE80-17D9E6E11867}"/>
              </a:ext>
            </a:extLst>
          </p:cNvPr>
          <p:cNvSpPr>
            <a:spLocks noGrp="1"/>
          </p:cNvSpPr>
          <p:nvPr>
            <p:ph idx="1"/>
          </p:nvPr>
        </p:nvSpPr>
        <p:spPr>
          <a:xfrm>
            <a:off x="1295400" y="1981200"/>
            <a:ext cx="7162800" cy="4495800"/>
          </a:xfrm>
        </p:spPr>
        <p:txBody>
          <a:bodyPr>
            <a:normAutofit fontScale="62500" lnSpcReduction="20000"/>
          </a:bodyPr>
          <a:lstStyle/>
          <a:p>
            <a:pPr marL="385763" indent="-385763">
              <a:buFont typeface="+mj-lt"/>
              <a:buAutoNum type="arabicPeriod"/>
            </a:pPr>
            <a:r>
              <a:rPr lang="en-US" b="0" dirty="0"/>
              <a:t>Was the material covered relevant to your current needs?</a:t>
            </a:r>
          </a:p>
          <a:p>
            <a:pPr marL="728663" lvl="1" indent="-385763">
              <a:buFont typeface="+mj-lt"/>
              <a:buAutoNum type="arabicPeriod"/>
            </a:pPr>
            <a:r>
              <a:rPr lang="en-US" i="1" dirty="0"/>
              <a:t>Barely 2. Good  3. Outstanding</a:t>
            </a:r>
          </a:p>
          <a:p>
            <a:pPr marL="385763" indent="-385763">
              <a:buFont typeface="+mj-lt"/>
              <a:buAutoNum type="arabicPeriod"/>
            </a:pPr>
            <a:r>
              <a:rPr lang="en-US" b="0" dirty="0"/>
              <a:t>Was the presentation well organized for your understanding?</a:t>
            </a:r>
          </a:p>
          <a:p>
            <a:pPr marL="728663" lvl="1" indent="-385763">
              <a:buFont typeface="+mj-lt"/>
              <a:buAutoNum type="arabicPeriod"/>
            </a:pPr>
            <a:r>
              <a:rPr lang="en-US" i="1" dirty="0"/>
              <a:t>Yes  2. could have been better  3. confusing</a:t>
            </a:r>
          </a:p>
          <a:p>
            <a:pPr marL="385763" indent="-385763">
              <a:buFont typeface="+mj-lt"/>
              <a:buAutoNum type="arabicPeriod"/>
            </a:pPr>
            <a:r>
              <a:rPr lang="en-US" b="0" dirty="0"/>
              <a:t>Was the presentation paced appropriately for your understanding?</a:t>
            </a:r>
          </a:p>
          <a:p>
            <a:pPr marL="728663" lvl="1" indent="-385763">
              <a:buFont typeface="+mj-lt"/>
              <a:buAutoNum type="arabicPeriod"/>
            </a:pPr>
            <a:r>
              <a:rPr lang="en-US" i="1" dirty="0"/>
              <a:t>Yes. 2. could have been faster  3. could have been slower</a:t>
            </a:r>
          </a:p>
          <a:p>
            <a:pPr marL="385763" indent="-385763">
              <a:buFont typeface="+mj-lt"/>
              <a:buAutoNum type="arabicPeriod"/>
            </a:pPr>
            <a:r>
              <a:rPr lang="en-US" b="0" dirty="0"/>
              <a:t>Was the instructor knowledgeable?</a:t>
            </a:r>
          </a:p>
          <a:p>
            <a:pPr marL="728663" lvl="1" indent="-385763">
              <a:buFont typeface="+mj-lt"/>
              <a:buAutoNum type="arabicPeriod"/>
            </a:pPr>
            <a:r>
              <a:rPr lang="en-US" i="1" dirty="0"/>
              <a:t>Yes. 2. could have been clearer sometimes. 3. Not sure he really knows his stuff</a:t>
            </a:r>
          </a:p>
          <a:p>
            <a:pPr marL="385763" indent="-385763">
              <a:buFont typeface="+mj-lt"/>
              <a:buAutoNum type="arabicPeriod"/>
            </a:pPr>
            <a:r>
              <a:rPr lang="en-US" b="0" dirty="0"/>
              <a:t>What is your rating of this course Overall?</a:t>
            </a:r>
          </a:p>
          <a:p>
            <a:pPr marL="728663" lvl="1" indent="-385763">
              <a:buFont typeface="+mj-lt"/>
              <a:buAutoNum type="arabicPeriod"/>
            </a:pPr>
            <a:r>
              <a:rPr lang="en-US" i="1" dirty="0"/>
              <a:t>I would recommend it to my friends and family. 2. I would look around for alternatives but would not eliminate it from my list. 3. I would not recommend it.</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33</a:t>
            </a:fld>
            <a:endParaRPr lang="en-US" altLang="en-US"/>
          </a:p>
        </p:txBody>
      </p:sp>
    </p:spTree>
    <p:extLst>
      <p:ext uri="{BB962C8B-B14F-4D97-AF65-F5344CB8AC3E}">
        <p14:creationId xmlns:p14="http://schemas.microsoft.com/office/powerpoint/2010/main" val="3856710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19E3-8D3F-014B-99BB-AA58EECCF749}"/>
              </a:ext>
            </a:extLst>
          </p:cNvPr>
          <p:cNvSpPr>
            <a:spLocks noGrp="1"/>
          </p:cNvSpPr>
          <p:nvPr>
            <p:ph type="title"/>
          </p:nvPr>
        </p:nvSpPr>
        <p:spPr/>
        <p:txBody>
          <a:bodyPr>
            <a:normAutofit fontScale="90000"/>
          </a:bodyPr>
          <a:lstStyle/>
          <a:p>
            <a:pPr algn="ctr"/>
            <a:r>
              <a:rPr lang="en-US" dirty="0">
                <a:hlinkClick r:id="rId3"/>
              </a:rPr>
              <a:t>Generate Reports Attendance Records</a:t>
            </a:r>
            <a:br>
              <a:rPr lang="en-US" dirty="0"/>
            </a:br>
            <a:endParaRPr lang="en-US" dirty="0"/>
          </a:p>
        </p:txBody>
      </p:sp>
      <p:pic>
        <p:nvPicPr>
          <p:cNvPr id="5" name="Content Placeholder 4">
            <a:extLst>
              <a:ext uri="{FF2B5EF4-FFF2-40B4-BE49-F238E27FC236}">
                <a16:creationId xmlns:a16="http://schemas.microsoft.com/office/drawing/2014/main" id="{7932EB66-DB05-E640-BFF7-B157E7C9D472}"/>
              </a:ext>
            </a:extLst>
          </p:cNvPr>
          <p:cNvPicPr>
            <a:picLocks noGrp="1" noChangeAspect="1"/>
          </p:cNvPicPr>
          <p:nvPr>
            <p:ph idx="1"/>
          </p:nvPr>
        </p:nvPicPr>
        <p:blipFill>
          <a:blip r:embed="rId4"/>
          <a:stretch>
            <a:fillRect/>
          </a:stretch>
        </p:blipFill>
        <p:spPr>
          <a:xfrm>
            <a:off x="847832" y="2226469"/>
            <a:ext cx="7448336" cy="3263504"/>
          </a:xfrm>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34</a:t>
            </a:fld>
            <a:endParaRPr lang="en-US" altLang="en-US"/>
          </a:p>
        </p:txBody>
      </p:sp>
    </p:spTree>
    <p:extLst>
      <p:ext uri="{BB962C8B-B14F-4D97-AF65-F5344CB8AC3E}">
        <p14:creationId xmlns:p14="http://schemas.microsoft.com/office/powerpoint/2010/main" val="2632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Post-Class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35</a:t>
            </a:fld>
            <a:endParaRPr lang="en-US" altLang="en-US" dirty="0"/>
          </a:p>
        </p:txBody>
      </p:sp>
      <p:sp>
        <p:nvSpPr>
          <p:cNvPr id="8" name="TextBox 7"/>
          <p:cNvSpPr txBox="1"/>
          <p:nvPr/>
        </p:nvSpPr>
        <p:spPr>
          <a:xfrm>
            <a:off x="1371600" y="1905000"/>
            <a:ext cx="7467600" cy="4031873"/>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Post Gallery View photos on flotilla website/Facebook Page/Marketing Material</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Collect survey results and run them through a Word Cloud program</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Ask Students to post on their social media pages</a:t>
            </a:r>
          </a:p>
        </p:txBody>
      </p:sp>
    </p:spTree>
    <p:extLst>
      <p:ext uri="{BB962C8B-B14F-4D97-AF65-F5344CB8AC3E}">
        <p14:creationId xmlns:p14="http://schemas.microsoft.com/office/powerpoint/2010/main" val="147547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Post-Class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36</a:t>
            </a:fld>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488237"/>
            <a:ext cx="4114800" cy="290560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524000"/>
            <a:ext cx="4098336" cy="267176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4419600"/>
            <a:ext cx="2946400" cy="2209800"/>
          </a:xfrm>
          <a:prstGeom prst="rect">
            <a:avLst/>
          </a:prstGeom>
        </p:spPr>
      </p:pic>
    </p:spTree>
    <p:extLst>
      <p:ext uri="{BB962C8B-B14F-4D97-AF65-F5344CB8AC3E}">
        <p14:creationId xmlns:p14="http://schemas.microsoft.com/office/powerpoint/2010/main" val="1067704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Post Class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37</a:t>
            </a:fld>
            <a:endParaRPr lang="en-US" altLang="en-US" dirty="0"/>
          </a:p>
        </p:txBody>
      </p:sp>
      <p:sp>
        <p:nvSpPr>
          <p:cNvPr id="8" name="TextBox 7"/>
          <p:cNvSpPr txBox="1"/>
          <p:nvPr/>
        </p:nvSpPr>
        <p:spPr>
          <a:xfrm>
            <a:off x="1371600" y="1905000"/>
            <a:ext cx="7467600" cy="2062103"/>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Send FSO-HR Member Prospects</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Ask class members to tell friends and family </a:t>
            </a:r>
            <a:r>
              <a:rPr lang="en-US" sz="3200" b="1">
                <a:solidFill>
                  <a:srgbClr val="002060"/>
                </a:solidFill>
                <a:latin typeface="Arial" panose="020B0604020202020204" pitchFamily="34" charset="0"/>
                <a:cs typeface="Arial" panose="020B0604020202020204" pitchFamily="34" charset="0"/>
              </a:rPr>
              <a:t>about classes</a:t>
            </a:r>
          </a:p>
          <a:p>
            <a:endParaRPr 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051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Kick-Starting Virtual/Video PE</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38</a:t>
            </a:fld>
            <a:endParaRPr lang="en-US" altLang="en-US" dirty="0"/>
          </a:p>
        </p:txBody>
      </p:sp>
      <p:sp>
        <p:nvSpPr>
          <p:cNvPr id="8" name="TextBox 7"/>
          <p:cNvSpPr txBox="1"/>
          <p:nvPr/>
        </p:nvSpPr>
        <p:spPr>
          <a:xfrm>
            <a:off x="1371600" y="1905000"/>
            <a:ext cx="7467600" cy="1692771"/>
          </a:xfrm>
          <a:prstGeom prst="rect">
            <a:avLst/>
          </a:prstGeom>
          <a:noFill/>
        </p:spPr>
        <p:txBody>
          <a:bodyPr wrap="square" rtlCol="0">
            <a:spAutoFit/>
          </a:bodyPr>
          <a:lstStyle/>
          <a:p>
            <a:pPr algn="ctr"/>
            <a:r>
              <a:rPr lang="en-US" sz="7200" b="1" dirty="0">
                <a:solidFill>
                  <a:srgbClr val="002060"/>
                </a:solidFill>
                <a:latin typeface="Arial" panose="020B0604020202020204" pitchFamily="34" charset="0"/>
                <a:cs typeface="Arial" panose="020B0604020202020204" pitchFamily="34" charset="0"/>
              </a:rPr>
              <a:t>Questions?</a:t>
            </a:r>
          </a:p>
          <a:p>
            <a:endParaRPr lang="en-US" sz="320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048000"/>
            <a:ext cx="5166360" cy="3444240"/>
          </a:xfrm>
          <a:prstGeom prst="rect">
            <a:avLst/>
          </a:prstGeom>
        </p:spPr>
      </p:pic>
    </p:spTree>
    <p:extLst>
      <p:ext uri="{BB962C8B-B14F-4D97-AF65-F5344CB8AC3E}">
        <p14:creationId xmlns:p14="http://schemas.microsoft.com/office/powerpoint/2010/main" val="265085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Zoom Info – The Basics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39</a:t>
            </a:fld>
            <a:endParaRPr lang="en-US" altLang="en-US" dirty="0"/>
          </a:p>
        </p:txBody>
      </p:sp>
      <p:pic>
        <p:nvPicPr>
          <p:cNvPr id="2" name="Picture 1"/>
          <p:cNvPicPr>
            <a:picLocks noChangeAspect="1"/>
          </p:cNvPicPr>
          <p:nvPr/>
        </p:nvPicPr>
        <p:blipFill>
          <a:blip r:embed="rId3"/>
          <a:stretch>
            <a:fillRect/>
          </a:stretch>
        </p:blipFill>
        <p:spPr>
          <a:xfrm>
            <a:off x="1600200" y="1905000"/>
            <a:ext cx="6934200" cy="3262408"/>
          </a:xfrm>
          <a:prstGeom prst="rect">
            <a:avLst/>
          </a:prstGeom>
          <a:ln>
            <a:solidFill>
              <a:srgbClr val="002060"/>
            </a:solidFill>
          </a:ln>
        </p:spPr>
      </p:pic>
    </p:spTree>
    <p:extLst>
      <p:ext uri="{BB962C8B-B14F-4D97-AF65-F5344CB8AC3E}">
        <p14:creationId xmlns:p14="http://schemas.microsoft.com/office/powerpoint/2010/main" val="372732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E03A-15A4-F148-B711-5A1DD53E32D6}"/>
              </a:ext>
            </a:extLst>
          </p:cNvPr>
          <p:cNvSpPr>
            <a:spLocks noGrp="1"/>
          </p:cNvSpPr>
          <p:nvPr>
            <p:ph type="title"/>
          </p:nvPr>
        </p:nvSpPr>
        <p:spPr/>
        <p:txBody>
          <a:bodyPr/>
          <a:lstStyle/>
          <a:p>
            <a:pPr algn="ctr"/>
            <a:r>
              <a:rPr lang="en-US" dirty="0">
                <a:solidFill>
                  <a:srgbClr val="002060"/>
                </a:solidFill>
              </a:rPr>
              <a:t>Effective Market Reach</a:t>
            </a:r>
          </a:p>
        </p:txBody>
      </p:sp>
      <p:graphicFrame>
        <p:nvGraphicFramePr>
          <p:cNvPr id="9" name="Content Placeholder 8">
            <a:extLst>
              <a:ext uri="{FF2B5EF4-FFF2-40B4-BE49-F238E27FC236}">
                <a16:creationId xmlns:a16="http://schemas.microsoft.com/office/drawing/2014/main" id="{5514D2D0-E5A0-964B-A927-99C01D7349AB}"/>
              </a:ext>
            </a:extLst>
          </p:cNvPr>
          <p:cNvGraphicFramePr>
            <a:graphicFrameLocks noGrp="1"/>
          </p:cNvGraphicFramePr>
          <p:nvPr>
            <p:ph idx="1"/>
            <p:extLst>
              <p:ext uri="{D42A27DB-BD31-4B8C-83A1-F6EECF244321}">
                <p14:modId xmlns:p14="http://schemas.microsoft.com/office/powerpoint/2010/main" val="2543245321"/>
              </p:ext>
            </p:extLst>
          </p:nvPr>
        </p:nvGraphicFramePr>
        <p:xfrm>
          <a:off x="628650" y="1905000"/>
          <a:ext cx="851535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6">
            <a:extLst>
              <a:ext uri="{FF2B5EF4-FFF2-40B4-BE49-F238E27FC236}">
                <a16:creationId xmlns:a16="http://schemas.microsoft.com/office/drawing/2014/main" id="{38D74AA6-BB98-4E81-9E66-52C67A28D18F}"/>
              </a:ext>
            </a:extLst>
          </p:cNvPr>
          <p:cNvSpPr>
            <a:spLocks noGrp="1" noChangeArrowheads="1"/>
          </p:cNvSpPr>
          <p:nvPr>
            <p:ph type="sldNum" sz="quarter" idx="4294967295"/>
          </p:nvPr>
        </p:nvSpPr>
        <p:spPr>
          <a:xfrm>
            <a:off x="6781800" y="6248400"/>
            <a:ext cx="2133600" cy="476250"/>
          </a:xfrm>
          <a:prstGeom prst="rect">
            <a:avLst/>
          </a:prstGeom>
        </p:spPr>
        <p:txBody>
          <a:bodyPr/>
          <a:lstStyle>
            <a:lvl1pPr>
              <a:defRPr b="1">
                <a:latin typeface="Arial" panose="020B0604020202020204" pitchFamily="34" charset="0"/>
                <a:cs typeface="Arial" panose="020B0604020202020204" pitchFamily="34" charset="0"/>
              </a:defRPr>
            </a:lvl1pPr>
          </a:lstStyle>
          <a:p>
            <a:pPr algn="r"/>
            <a:fld id="{1431D496-C2CF-4C45-87F2-DDC4D7A08CB7}" type="slidenum">
              <a:rPr lang="en-US" altLang="en-US" sz="1400" smtClean="0"/>
              <a:pPr algn="r"/>
              <a:t>4</a:t>
            </a:fld>
            <a:endParaRPr lang="en-US" altLang="en-US" sz="1400" dirty="0"/>
          </a:p>
        </p:txBody>
      </p:sp>
    </p:spTree>
    <p:extLst>
      <p:ext uri="{BB962C8B-B14F-4D97-AF65-F5344CB8AC3E}">
        <p14:creationId xmlns:p14="http://schemas.microsoft.com/office/powerpoint/2010/main" val="1739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0A7600E3-68AA-AD40-B568-0641864AEB0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52A4ED63-4BA7-C049-8C17-6C4871B878C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dgm id="{EC2B9F0C-991A-634E-BDA7-CCBE612A574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22E33A87-67A6-BF4E-AED8-33CDCBF0884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A4C4D190-221E-E446-9917-C837005B3E1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A0432F2F-A2C7-B340-84D9-9BB7C19E482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A00A75AA-8B6E-F740-80A0-553574128A4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dgm id="{DEC8056F-9F6A-714E-BE63-626C1CEBE5D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9968A5F2-D6A3-094B-A906-EB7572C8BD1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graphicEl>
                                              <a:dgm id="{7DA9BE3A-D984-7C4E-B606-63E662E1C13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AA6B856A-BE83-5648-9374-62007D0A520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626AB7E0-D18F-2045-B57E-7A65C8B4A232}"/>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9">
                                            <p:graphicEl>
                                              <a:dgm id="{0A7600E3-68AA-AD40-B568-0641864AEB06}"/>
                                            </p:graphic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9">
                                            <p:graphicEl>
                                              <a:dgm id="{52A4ED63-4BA7-C049-8C17-6C4871B878C7}"/>
                                            </p:graphic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9">
                                            <p:graphicEl>
                                              <a:dgm id="{EC2B9F0C-991A-634E-BDA7-CCBE612A574D}"/>
                                            </p:graphic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9">
                                            <p:graphicEl>
                                              <a:dgm id="{22E33A87-67A6-BF4E-AED8-33CDCBF08847}"/>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9">
                                            <p:graphicEl>
                                              <a:dgm id="{A4C4D190-221E-E446-9917-C837005B3E1F}"/>
                                            </p:graphic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9">
                                            <p:graphicEl>
                                              <a:dgm id="{A0432F2F-A2C7-B340-84D9-9BB7C19E482A}"/>
                                            </p:graphic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9">
                                            <p:graphicEl>
                                              <a:dgm id="{A00A75AA-8B6E-F740-80A0-553574128A43}"/>
                                            </p:graphic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9">
                                            <p:graphicEl>
                                              <a:dgm id="{DEC8056F-9F6A-714E-BE63-626C1CEBE5D6}"/>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9">
                                            <p:graphicEl>
                                              <a:dgm id="{9968A5F2-D6A3-094B-A906-EB7572C8BD1A}"/>
                                            </p:graphic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9">
                                            <p:graphicEl>
                                              <a:dgm id="{7DA9BE3A-D984-7C4E-B606-63E662E1C13F}"/>
                                            </p:graphicEl>
                                          </p:spTgt>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9">
                                            <p:graphicEl>
                                              <a:dgm id="{AA6B856A-BE83-5648-9374-62007D0A5208}"/>
                                            </p:graphicEl>
                                          </p:spTgt>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9">
                                            <p:graphicEl>
                                              <a:dgm id="{626AB7E0-D18F-2045-B57E-7A65C8B4A232}"/>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9">
                                            <p:graphicEl>
                                              <a:dgm id="{0A7600E3-68AA-AD40-B568-0641864AEB06}"/>
                                            </p:graphicEl>
                                          </p:spTgt>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9">
                                            <p:graphicEl>
                                              <a:dgm id="{52A4ED63-4BA7-C049-8C17-6C4871B878C7}"/>
                                            </p:graphicEl>
                                          </p:spTgt>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9">
                                            <p:graphicEl>
                                              <a:dgm id="{EC2B9F0C-991A-634E-BDA7-CCBE612A574D}"/>
                                            </p:graphicEl>
                                          </p:spTgt>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9">
                                            <p:graphicEl>
                                              <a:dgm id="{22E33A87-67A6-BF4E-AED8-33CDCBF08847}"/>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2" nodeType="clickEffect">
                                  <p:stCondLst>
                                    <p:cond delay="0"/>
                                  </p:stCondLst>
                                  <p:childTnLst>
                                    <p:set>
                                      <p:cBhvr>
                                        <p:cTn id="76" dur="1" fill="hold">
                                          <p:stCondLst>
                                            <p:cond delay="0"/>
                                          </p:stCondLst>
                                        </p:cTn>
                                        <p:tgtEl>
                                          <p:spTgt spid="9">
                                            <p:graphicEl>
                                              <a:dgm id="{A4C4D190-221E-E446-9917-C837005B3E1F}"/>
                                            </p:graphicEl>
                                          </p:spTgt>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9">
                                            <p:graphicEl>
                                              <a:dgm id="{A0432F2F-A2C7-B340-84D9-9BB7C19E482A}"/>
                                            </p:graphicEl>
                                          </p:spTgt>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9">
                                            <p:graphicEl>
                                              <a:dgm id="{A00A75AA-8B6E-F740-80A0-553574128A43}"/>
                                            </p:graphicEl>
                                          </p:spTgt>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9">
                                            <p:graphicEl>
                                              <a:dgm id="{DEC8056F-9F6A-714E-BE63-626C1CEBE5D6}"/>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2" nodeType="clickEffect">
                                  <p:stCondLst>
                                    <p:cond delay="0"/>
                                  </p:stCondLst>
                                  <p:childTnLst>
                                    <p:set>
                                      <p:cBhvr>
                                        <p:cTn id="86" dur="1" fill="hold">
                                          <p:stCondLst>
                                            <p:cond delay="0"/>
                                          </p:stCondLst>
                                        </p:cTn>
                                        <p:tgtEl>
                                          <p:spTgt spid="9">
                                            <p:graphicEl>
                                              <a:dgm id="{9968A5F2-D6A3-094B-A906-EB7572C8BD1A}"/>
                                            </p:graphicEl>
                                          </p:spTgt>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9">
                                            <p:graphicEl>
                                              <a:dgm id="{7DA9BE3A-D984-7C4E-B606-63E662E1C13F}"/>
                                            </p:graphicEl>
                                          </p:spTgt>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9">
                                            <p:graphicEl>
                                              <a:dgm id="{AA6B856A-BE83-5648-9374-62007D0A5208}"/>
                                            </p:graphicEl>
                                          </p:spTgt>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9">
                                            <p:graphicEl>
                                              <a:dgm id="{626AB7E0-D18F-2045-B57E-7A65C8B4A23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Graphic spid="9" grpId="1">
        <p:bldSub>
          <a:bldDgm bld="one"/>
        </p:bldSub>
      </p:bldGraphic>
      <p:bldGraphic spid="9" grpId="2">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19E3-8D3F-014B-99BB-AA58EECCF749}"/>
              </a:ext>
            </a:extLst>
          </p:cNvPr>
          <p:cNvSpPr>
            <a:spLocks noGrp="1"/>
          </p:cNvSpPr>
          <p:nvPr>
            <p:ph type="title"/>
          </p:nvPr>
        </p:nvSpPr>
        <p:spPr/>
        <p:txBody>
          <a:bodyPr/>
          <a:lstStyle/>
          <a:p>
            <a:pPr algn="ctr"/>
            <a:r>
              <a:rPr lang="en-US" dirty="0"/>
              <a:t>Set Up Virtual Platform</a:t>
            </a:r>
            <a:br>
              <a:rPr lang="en-US" dirty="0"/>
            </a:br>
            <a:endParaRPr lang="en-US" dirty="0"/>
          </a:p>
        </p:txBody>
      </p:sp>
      <p:sp>
        <p:nvSpPr>
          <p:cNvPr id="3" name="Content Placeholder 2">
            <a:extLst>
              <a:ext uri="{FF2B5EF4-FFF2-40B4-BE49-F238E27FC236}">
                <a16:creationId xmlns:a16="http://schemas.microsoft.com/office/drawing/2014/main" id="{BB9D2A0F-30A1-FD4E-89D8-E76AB91F004A}"/>
              </a:ext>
            </a:extLst>
          </p:cNvPr>
          <p:cNvSpPr>
            <a:spLocks noGrp="1"/>
          </p:cNvSpPr>
          <p:nvPr>
            <p:ph idx="1"/>
          </p:nvPr>
        </p:nvSpPr>
        <p:spPr/>
        <p:txBody>
          <a:bodyPr/>
          <a:lstStyle/>
          <a:p>
            <a:pPr marL="385763" indent="-385763">
              <a:buFont typeface="+mj-lt"/>
              <a:buAutoNum type="arabicPeriod"/>
            </a:pPr>
            <a:r>
              <a:rPr lang="en-US" dirty="0">
                <a:hlinkClick r:id="rId3"/>
              </a:rPr>
              <a:t>Zoom Pro Version</a:t>
            </a:r>
            <a:endParaRPr lang="en-US" dirty="0"/>
          </a:p>
          <a:p>
            <a:pPr marL="385763" indent="-385763">
              <a:buFont typeface="+mj-lt"/>
              <a:buAutoNum type="arabicPeriod"/>
            </a:pPr>
            <a:r>
              <a:rPr lang="en-US" dirty="0">
                <a:hlinkClick r:id="rId4"/>
              </a:rPr>
              <a:t>Set up your Personal Profile</a:t>
            </a:r>
            <a:r>
              <a:rPr lang="en-US" dirty="0"/>
              <a:t> Select Calendar and Contact Integration </a:t>
            </a:r>
          </a:p>
          <a:p>
            <a:pPr marL="385763" indent="-385763">
              <a:buFont typeface="+mj-lt"/>
              <a:buAutoNum type="arabicPeriod"/>
            </a:pPr>
            <a:r>
              <a:rPr lang="en-US" dirty="0">
                <a:hlinkClick r:id="rId5"/>
              </a:rPr>
              <a:t>Set up your Personal Settings</a:t>
            </a:r>
            <a:endParaRPr lang="en-US" dirty="0"/>
          </a:p>
          <a:p>
            <a:pPr marL="385763" indent="-385763">
              <a:buFont typeface="+mj-lt"/>
              <a:buAutoNum type="arabicPeriod"/>
            </a:pPr>
            <a:r>
              <a:rPr lang="en-US" dirty="0">
                <a:hlinkClick r:id="rId6"/>
              </a:rPr>
              <a:t>Set up your Administrative Settings</a:t>
            </a:r>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40</a:t>
            </a:fld>
            <a:endParaRPr lang="en-US" altLang="en-US"/>
          </a:p>
        </p:txBody>
      </p:sp>
    </p:spTree>
    <p:extLst>
      <p:ext uri="{BB962C8B-B14F-4D97-AF65-F5344CB8AC3E}">
        <p14:creationId xmlns:p14="http://schemas.microsoft.com/office/powerpoint/2010/main" val="269624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19E3-8D3F-014B-99BB-AA58EECCF749}"/>
              </a:ext>
            </a:extLst>
          </p:cNvPr>
          <p:cNvSpPr>
            <a:spLocks noGrp="1"/>
          </p:cNvSpPr>
          <p:nvPr>
            <p:ph type="title"/>
          </p:nvPr>
        </p:nvSpPr>
        <p:spPr>
          <a:xfrm>
            <a:off x="1219200" y="914400"/>
            <a:ext cx="7772400" cy="762000"/>
          </a:xfrm>
        </p:spPr>
        <p:txBody>
          <a:bodyPr/>
          <a:lstStyle/>
          <a:p>
            <a:pPr algn="ctr"/>
            <a:r>
              <a:rPr lang="en-US" dirty="0"/>
              <a:t>Set Up Virtual Platform</a:t>
            </a:r>
            <a:br>
              <a:rPr lang="en-US" dirty="0"/>
            </a:br>
            <a:endParaRPr lang="en-US" dirty="0"/>
          </a:p>
        </p:txBody>
      </p:sp>
      <p:sp>
        <p:nvSpPr>
          <p:cNvPr id="3" name="Content Placeholder 2">
            <a:extLst>
              <a:ext uri="{FF2B5EF4-FFF2-40B4-BE49-F238E27FC236}">
                <a16:creationId xmlns:a16="http://schemas.microsoft.com/office/drawing/2014/main" id="{BB9D2A0F-30A1-FD4E-89D8-E76AB91F004A}"/>
              </a:ext>
            </a:extLst>
          </p:cNvPr>
          <p:cNvSpPr>
            <a:spLocks noGrp="1"/>
          </p:cNvSpPr>
          <p:nvPr>
            <p:ph idx="1"/>
          </p:nvPr>
        </p:nvSpPr>
        <p:spPr/>
        <p:txBody>
          <a:bodyPr/>
          <a:lstStyle/>
          <a:p>
            <a:pPr marL="514350" indent="-514350">
              <a:buFont typeface="+mj-lt"/>
              <a:buAutoNum type="arabicPeriod" startAt="5"/>
            </a:pPr>
            <a:r>
              <a:rPr lang="en-US" dirty="0">
                <a:hlinkClick r:id="rId3"/>
              </a:rPr>
              <a:t>Schedule your Meetings</a:t>
            </a:r>
            <a:endParaRPr lang="en-US" dirty="0"/>
          </a:p>
          <a:p>
            <a:pPr marL="385763" indent="-385763">
              <a:buFont typeface="+mj-lt"/>
              <a:buAutoNum type="arabicPeriod" startAt="5"/>
            </a:pPr>
            <a:r>
              <a:rPr lang="en-US" dirty="0">
                <a:hlinkClick r:id="rId3"/>
              </a:rPr>
              <a:t>Send Calendar Invitations to Meetings</a:t>
            </a:r>
            <a:endParaRPr lang="en-US" dirty="0"/>
          </a:p>
          <a:p>
            <a:pPr marL="385763" indent="-385763">
              <a:buFont typeface="+mj-lt"/>
              <a:buAutoNum type="arabicPeriod" startAt="5"/>
            </a:pPr>
            <a:r>
              <a:rPr lang="en-US" dirty="0">
                <a:hlinkClick r:id="rId4"/>
              </a:rPr>
              <a:t>Familiarize/Play with Controls</a:t>
            </a:r>
            <a:endParaRPr lang="en-US" dirty="0"/>
          </a:p>
          <a:p>
            <a:pPr marL="385763" indent="-385763">
              <a:buFont typeface="+mj-lt"/>
              <a:buAutoNum type="arabicPeriod" startAt="5"/>
            </a:pPr>
            <a:r>
              <a:rPr lang="en-US" dirty="0">
                <a:hlinkClick r:id="rId5"/>
              </a:rPr>
              <a:t>Generate Reports Attendance Records</a:t>
            </a:r>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41</a:t>
            </a:fld>
            <a:endParaRPr lang="en-US" altLang="en-US"/>
          </a:p>
        </p:txBody>
      </p:sp>
    </p:spTree>
    <p:extLst>
      <p:ext uri="{BB962C8B-B14F-4D97-AF65-F5344CB8AC3E}">
        <p14:creationId xmlns:p14="http://schemas.microsoft.com/office/powerpoint/2010/main" val="197449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19E3-8D3F-014B-99BB-AA58EECCF749}"/>
              </a:ext>
            </a:extLst>
          </p:cNvPr>
          <p:cNvSpPr>
            <a:spLocks noGrp="1"/>
          </p:cNvSpPr>
          <p:nvPr>
            <p:ph type="title"/>
          </p:nvPr>
        </p:nvSpPr>
        <p:spPr/>
        <p:txBody>
          <a:bodyPr>
            <a:normAutofit fontScale="90000"/>
          </a:bodyPr>
          <a:lstStyle/>
          <a:p>
            <a:pPr algn="ctr"/>
            <a:r>
              <a:rPr lang="en-US" dirty="0">
                <a:hlinkClick r:id="rId3"/>
              </a:rPr>
              <a:t>Zoom Pro Version</a:t>
            </a:r>
            <a:br>
              <a:rPr lang="en-US" dirty="0"/>
            </a:br>
            <a:endParaRPr lang="en-US" dirty="0"/>
          </a:p>
        </p:txBody>
      </p:sp>
      <p:pic>
        <p:nvPicPr>
          <p:cNvPr id="5" name="Content Placeholder 4">
            <a:extLst>
              <a:ext uri="{FF2B5EF4-FFF2-40B4-BE49-F238E27FC236}">
                <a16:creationId xmlns:a16="http://schemas.microsoft.com/office/drawing/2014/main" id="{19D1F836-F0E0-444D-A112-625DFF6A938F}"/>
              </a:ext>
            </a:extLst>
          </p:cNvPr>
          <p:cNvPicPr>
            <a:picLocks noGrp="1" noChangeAspect="1"/>
          </p:cNvPicPr>
          <p:nvPr>
            <p:ph idx="1"/>
          </p:nvPr>
        </p:nvPicPr>
        <p:blipFill>
          <a:blip r:embed="rId4"/>
          <a:stretch>
            <a:fillRect/>
          </a:stretch>
        </p:blipFill>
        <p:spPr>
          <a:xfrm>
            <a:off x="2255845" y="1251132"/>
            <a:ext cx="5211755" cy="4692468"/>
          </a:xfrm>
          <a:ln>
            <a:solidFill>
              <a:srgbClr val="002060"/>
            </a:solidFill>
          </a:ln>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42</a:t>
            </a:fld>
            <a:endParaRPr lang="en-US" altLang="en-US"/>
          </a:p>
        </p:txBody>
      </p:sp>
    </p:spTree>
    <p:extLst>
      <p:ext uri="{BB962C8B-B14F-4D97-AF65-F5344CB8AC3E}">
        <p14:creationId xmlns:p14="http://schemas.microsoft.com/office/powerpoint/2010/main" val="180676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19E3-8D3F-014B-99BB-AA58EECCF749}"/>
              </a:ext>
            </a:extLst>
          </p:cNvPr>
          <p:cNvSpPr>
            <a:spLocks noGrp="1"/>
          </p:cNvSpPr>
          <p:nvPr>
            <p:ph type="title"/>
          </p:nvPr>
        </p:nvSpPr>
        <p:spPr>
          <a:xfrm>
            <a:off x="1219200" y="1066800"/>
            <a:ext cx="7772400" cy="1143000"/>
          </a:xfrm>
        </p:spPr>
        <p:txBody>
          <a:bodyPr>
            <a:normAutofit fontScale="90000"/>
          </a:bodyPr>
          <a:lstStyle/>
          <a:p>
            <a:pPr algn="ctr"/>
            <a:r>
              <a:rPr lang="en-US" dirty="0">
                <a:hlinkClick r:id="rId3"/>
              </a:rPr>
              <a:t>Set up your Personal Profile</a:t>
            </a:r>
            <a:br>
              <a:rPr lang="en-US" dirty="0"/>
            </a:br>
            <a:r>
              <a:rPr lang="en-US" dirty="0"/>
              <a:t>Select Calendar and Contact Integration </a:t>
            </a:r>
            <a:br>
              <a:rPr lang="en-US" dirty="0"/>
            </a:br>
            <a:endParaRPr lang="en-US" dirty="0"/>
          </a:p>
        </p:txBody>
      </p:sp>
      <p:pic>
        <p:nvPicPr>
          <p:cNvPr id="5" name="Content Placeholder 4">
            <a:extLst>
              <a:ext uri="{FF2B5EF4-FFF2-40B4-BE49-F238E27FC236}">
                <a16:creationId xmlns:a16="http://schemas.microsoft.com/office/drawing/2014/main" id="{E692402B-C23B-4445-9930-38F65726FC61}"/>
              </a:ext>
            </a:extLst>
          </p:cNvPr>
          <p:cNvPicPr>
            <a:picLocks noGrp="1" noChangeAspect="1"/>
          </p:cNvPicPr>
          <p:nvPr>
            <p:ph idx="1"/>
          </p:nvPr>
        </p:nvPicPr>
        <p:blipFill>
          <a:blip r:embed="rId4"/>
          <a:stretch>
            <a:fillRect/>
          </a:stretch>
        </p:blipFill>
        <p:spPr>
          <a:xfrm>
            <a:off x="2514599" y="2438400"/>
            <a:ext cx="5341373" cy="4038600"/>
          </a:xfrm>
          <a:ln>
            <a:solidFill>
              <a:srgbClr val="002060"/>
            </a:solidFill>
          </a:ln>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43</a:t>
            </a:fld>
            <a:endParaRPr lang="en-US" altLang="en-US"/>
          </a:p>
        </p:txBody>
      </p:sp>
    </p:spTree>
    <p:extLst>
      <p:ext uri="{BB962C8B-B14F-4D97-AF65-F5344CB8AC3E}">
        <p14:creationId xmlns:p14="http://schemas.microsoft.com/office/powerpoint/2010/main" val="20482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19E3-8D3F-014B-99BB-AA58EECCF749}"/>
              </a:ext>
            </a:extLst>
          </p:cNvPr>
          <p:cNvSpPr>
            <a:spLocks noGrp="1"/>
          </p:cNvSpPr>
          <p:nvPr>
            <p:ph type="title"/>
          </p:nvPr>
        </p:nvSpPr>
        <p:spPr/>
        <p:txBody>
          <a:bodyPr>
            <a:normAutofit fontScale="90000"/>
          </a:bodyPr>
          <a:lstStyle/>
          <a:p>
            <a:pPr algn="ctr"/>
            <a:r>
              <a:rPr lang="en-US" dirty="0">
                <a:hlinkClick r:id="rId3"/>
              </a:rPr>
              <a:t>Set up your Personal Settings</a:t>
            </a:r>
            <a:br>
              <a:rPr lang="en-US" dirty="0"/>
            </a:br>
            <a:endParaRPr lang="en-US" dirty="0"/>
          </a:p>
        </p:txBody>
      </p:sp>
      <p:pic>
        <p:nvPicPr>
          <p:cNvPr id="5" name="Content Placeholder 4">
            <a:extLst>
              <a:ext uri="{FF2B5EF4-FFF2-40B4-BE49-F238E27FC236}">
                <a16:creationId xmlns:a16="http://schemas.microsoft.com/office/drawing/2014/main" id="{4B91E2EA-60A6-9D41-9CA7-CE3B24CA5253}"/>
              </a:ext>
            </a:extLst>
          </p:cNvPr>
          <p:cNvPicPr>
            <a:picLocks noGrp="1" noChangeAspect="1"/>
          </p:cNvPicPr>
          <p:nvPr>
            <p:ph idx="1"/>
          </p:nvPr>
        </p:nvPicPr>
        <p:blipFill>
          <a:blip r:embed="rId4"/>
          <a:stretch>
            <a:fillRect/>
          </a:stretch>
        </p:blipFill>
        <p:spPr>
          <a:xfrm>
            <a:off x="1630268" y="1203976"/>
            <a:ext cx="6827931" cy="4663423"/>
          </a:xfrm>
          <a:ln>
            <a:solidFill>
              <a:srgbClr val="002060"/>
            </a:solidFill>
          </a:ln>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44</a:t>
            </a:fld>
            <a:endParaRPr lang="en-US" altLang="en-US"/>
          </a:p>
        </p:txBody>
      </p:sp>
    </p:spTree>
    <p:extLst>
      <p:ext uri="{BB962C8B-B14F-4D97-AF65-F5344CB8AC3E}">
        <p14:creationId xmlns:p14="http://schemas.microsoft.com/office/powerpoint/2010/main" val="379699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19E3-8D3F-014B-99BB-AA58EECCF749}"/>
              </a:ext>
            </a:extLst>
          </p:cNvPr>
          <p:cNvSpPr>
            <a:spLocks noGrp="1"/>
          </p:cNvSpPr>
          <p:nvPr>
            <p:ph type="title"/>
          </p:nvPr>
        </p:nvSpPr>
        <p:spPr>
          <a:xfrm>
            <a:off x="1219200" y="609600"/>
            <a:ext cx="7772400" cy="1143000"/>
          </a:xfrm>
        </p:spPr>
        <p:txBody>
          <a:bodyPr>
            <a:normAutofit fontScale="90000"/>
          </a:bodyPr>
          <a:lstStyle/>
          <a:p>
            <a:pPr algn="ctr"/>
            <a:r>
              <a:rPr lang="en-US" dirty="0">
                <a:hlinkClick r:id="rId3"/>
              </a:rPr>
              <a:t>Set up your Administrative Settings</a:t>
            </a:r>
            <a:br>
              <a:rPr lang="en-US" dirty="0"/>
            </a:br>
            <a:endParaRPr lang="en-US" dirty="0"/>
          </a:p>
        </p:txBody>
      </p:sp>
      <p:pic>
        <p:nvPicPr>
          <p:cNvPr id="5" name="Content Placeholder 4">
            <a:extLst>
              <a:ext uri="{FF2B5EF4-FFF2-40B4-BE49-F238E27FC236}">
                <a16:creationId xmlns:a16="http://schemas.microsoft.com/office/drawing/2014/main" id="{64AB3960-56A3-724B-8B44-E62ACA8ADAD5}"/>
              </a:ext>
            </a:extLst>
          </p:cNvPr>
          <p:cNvPicPr>
            <a:picLocks noGrp="1" noChangeAspect="1"/>
          </p:cNvPicPr>
          <p:nvPr>
            <p:ph idx="1"/>
          </p:nvPr>
        </p:nvPicPr>
        <p:blipFill>
          <a:blip r:embed="rId4"/>
          <a:stretch>
            <a:fillRect/>
          </a:stretch>
        </p:blipFill>
        <p:spPr>
          <a:xfrm>
            <a:off x="1752600" y="1676400"/>
            <a:ext cx="6410709" cy="4414296"/>
          </a:xfrm>
          <a:ln>
            <a:solidFill>
              <a:srgbClr val="002060"/>
            </a:solidFill>
          </a:ln>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45</a:t>
            </a:fld>
            <a:endParaRPr lang="en-US" altLang="en-US"/>
          </a:p>
        </p:txBody>
      </p:sp>
    </p:spTree>
    <p:extLst>
      <p:ext uri="{BB962C8B-B14F-4D97-AF65-F5344CB8AC3E}">
        <p14:creationId xmlns:p14="http://schemas.microsoft.com/office/powerpoint/2010/main" val="262153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19E3-8D3F-014B-99BB-AA58EECCF749}"/>
              </a:ext>
            </a:extLst>
          </p:cNvPr>
          <p:cNvSpPr>
            <a:spLocks noGrp="1"/>
          </p:cNvSpPr>
          <p:nvPr>
            <p:ph type="title"/>
          </p:nvPr>
        </p:nvSpPr>
        <p:spPr/>
        <p:txBody>
          <a:bodyPr>
            <a:normAutofit fontScale="90000"/>
          </a:bodyPr>
          <a:lstStyle/>
          <a:p>
            <a:pPr algn="ctr"/>
            <a:r>
              <a:rPr lang="en-US" dirty="0">
                <a:hlinkClick r:id="rId3"/>
              </a:rPr>
              <a:t>Schedule your Meetings</a:t>
            </a:r>
            <a:br>
              <a:rPr lang="en-US" dirty="0"/>
            </a:br>
            <a:endParaRPr lang="en-US" dirty="0"/>
          </a:p>
        </p:txBody>
      </p:sp>
      <p:pic>
        <p:nvPicPr>
          <p:cNvPr id="9" name="Content Placeholder 8">
            <a:extLst>
              <a:ext uri="{FF2B5EF4-FFF2-40B4-BE49-F238E27FC236}">
                <a16:creationId xmlns:a16="http://schemas.microsoft.com/office/drawing/2014/main" id="{393B01F8-75D6-F044-B7BD-DAA349437266}"/>
              </a:ext>
            </a:extLst>
          </p:cNvPr>
          <p:cNvPicPr>
            <a:picLocks noGrp="1" noChangeAspect="1"/>
          </p:cNvPicPr>
          <p:nvPr>
            <p:ph idx="1"/>
          </p:nvPr>
        </p:nvPicPr>
        <p:blipFill>
          <a:blip r:embed="rId4"/>
          <a:stretch>
            <a:fillRect/>
          </a:stretch>
        </p:blipFill>
        <p:spPr>
          <a:xfrm>
            <a:off x="2087041" y="1044786"/>
            <a:ext cx="5609159" cy="5051213"/>
          </a:xfrm>
          <a:ln>
            <a:solidFill>
              <a:srgbClr val="002060"/>
            </a:solidFill>
          </a:ln>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46</a:t>
            </a:fld>
            <a:endParaRPr lang="en-US" altLang="en-US"/>
          </a:p>
        </p:txBody>
      </p:sp>
    </p:spTree>
    <p:extLst>
      <p:ext uri="{BB962C8B-B14F-4D97-AF65-F5344CB8AC3E}">
        <p14:creationId xmlns:p14="http://schemas.microsoft.com/office/powerpoint/2010/main" val="358545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19E3-8D3F-014B-99BB-AA58EECCF749}"/>
              </a:ext>
            </a:extLst>
          </p:cNvPr>
          <p:cNvSpPr>
            <a:spLocks noGrp="1"/>
          </p:cNvSpPr>
          <p:nvPr>
            <p:ph type="title"/>
          </p:nvPr>
        </p:nvSpPr>
        <p:spPr>
          <a:xfrm>
            <a:off x="1219200" y="914400"/>
            <a:ext cx="7772400" cy="1143000"/>
          </a:xfrm>
        </p:spPr>
        <p:txBody>
          <a:bodyPr>
            <a:normAutofit fontScale="90000"/>
          </a:bodyPr>
          <a:lstStyle/>
          <a:p>
            <a:pPr algn="ctr"/>
            <a:r>
              <a:rPr lang="en-US" dirty="0">
                <a:hlinkClick r:id="rId3"/>
              </a:rPr>
              <a:t>Set Up Calendar Invitations to Meetings</a:t>
            </a:r>
            <a:br>
              <a:rPr lang="en-US" dirty="0"/>
            </a:br>
            <a:endParaRPr lang="en-US" dirty="0"/>
          </a:p>
        </p:txBody>
      </p:sp>
      <p:pic>
        <p:nvPicPr>
          <p:cNvPr id="5" name="Content Placeholder 4">
            <a:extLst>
              <a:ext uri="{FF2B5EF4-FFF2-40B4-BE49-F238E27FC236}">
                <a16:creationId xmlns:a16="http://schemas.microsoft.com/office/drawing/2014/main" id="{99610E89-5ED7-B244-A561-38A46D9E175D}"/>
              </a:ext>
            </a:extLst>
          </p:cNvPr>
          <p:cNvPicPr>
            <a:picLocks noGrp="1" noChangeAspect="1"/>
          </p:cNvPicPr>
          <p:nvPr>
            <p:ph idx="1"/>
          </p:nvPr>
        </p:nvPicPr>
        <p:blipFill>
          <a:blip r:embed="rId4"/>
          <a:stretch>
            <a:fillRect/>
          </a:stretch>
        </p:blipFill>
        <p:spPr>
          <a:xfrm>
            <a:off x="1066800" y="2313712"/>
            <a:ext cx="8077200" cy="3537019"/>
          </a:xfrm>
          <a:ln>
            <a:solidFill>
              <a:srgbClr val="002060"/>
            </a:solidFill>
          </a:ln>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47</a:t>
            </a:fld>
            <a:endParaRPr lang="en-US" altLang="en-US"/>
          </a:p>
        </p:txBody>
      </p:sp>
    </p:spTree>
    <p:extLst>
      <p:ext uri="{BB962C8B-B14F-4D97-AF65-F5344CB8AC3E}">
        <p14:creationId xmlns:p14="http://schemas.microsoft.com/office/powerpoint/2010/main" val="144622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p:txBody>
          <a:bodyPr/>
          <a:lstStyle/>
          <a:p>
            <a:pPr algn="ctr"/>
            <a:r>
              <a:rPr lang="en-US" dirty="0">
                <a:hlinkClick r:id="rId3"/>
              </a:rPr>
              <a:t>Familiarize/Practice Controls</a:t>
            </a:r>
            <a:endParaRPr lang="en-US" dirty="0"/>
          </a:p>
        </p:txBody>
      </p:sp>
      <p:pic>
        <p:nvPicPr>
          <p:cNvPr id="8" name="Content Placeholder 7">
            <a:extLst>
              <a:ext uri="{FF2B5EF4-FFF2-40B4-BE49-F238E27FC236}">
                <a16:creationId xmlns:a16="http://schemas.microsoft.com/office/drawing/2014/main" id="{E041801B-29CA-D348-8825-F2A3D34B2A0A}"/>
              </a:ext>
            </a:extLst>
          </p:cNvPr>
          <p:cNvPicPr>
            <a:picLocks noGrp="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28650" y="2880811"/>
            <a:ext cx="3886200" cy="2640623"/>
          </a:xfrm>
          <a:prstGeom prst="rect">
            <a:avLst/>
          </a:prstGeom>
          <a:ln>
            <a:solidFill>
              <a:srgbClr val="002060"/>
            </a:solidFill>
          </a:ln>
        </p:spPr>
      </p:pic>
      <p:pic>
        <p:nvPicPr>
          <p:cNvPr id="7" name="Content Placeholder 6">
            <a:extLst>
              <a:ext uri="{FF2B5EF4-FFF2-40B4-BE49-F238E27FC236}">
                <a16:creationId xmlns:a16="http://schemas.microsoft.com/office/drawing/2014/main" id="{58783253-B0AE-2B4B-9D3A-6F99A0C3FE7C}"/>
              </a:ext>
            </a:extLst>
          </p:cNvPr>
          <p:cNvPicPr>
            <a:picLocks noGrp="1" noChangeAspect="1"/>
          </p:cNvPicPr>
          <p:nvPr>
            <p:ph sz="half" idx="2"/>
          </p:nvPr>
        </p:nvPicPr>
        <p:blipFill rotWithShape="1">
          <a:blip r:embed="rId5"/>
          <a:srcRect l="4963"/>
          <a:stretch/>
        </p:blipFill>
        <p:spPr>
          <a:xfrm>
            <a:off x="4822031" y="2046522"/>
            <a:ext cx="3693319" cy="2658979"/>
          </a:xfrm>
          <a:ln>
            <a:solidFill>
              <a:srgbClr val="002060"/>
            </a:solidFill>
          </a:ln>
        </p:spPr>
      </p:pic>
      <p:pic>
        <p:nvPicPr>
          <p:cNvPr id="10" name="Picture 9">
            <a:extLst>
              <a:ext uri="{FF2B5EF4-FFF2-40B4-BE49-F238E27FC236}">
                <a16:creationId xmlns:a16="http://schemas.microsoft.com/office/drawing/2014/main" id="{DEA7D275-6876-7444-AE1A-4F75C72D153F}"/>
              </a:ext>
            </a:extLst>
          </p:cNvPr>
          <p:cNvPicPr>
            <a:picLocks noChangeAspect="1"/>
          </p:cNvPicPr>
          <p:nvPr/>
        </p:nvPicPr>
        <p:blipFill>
          <a:blip r:embed="rId6"/>
          <a:stretch>
            <a:fillRect/>
          </a:stretch>
        </p:blipFill>
        <p:spPr>
          <a:xfrm>
            <a:off x="4932484" y="4455400"/>
            <a:ext cx="2949819" cy="1499908"/>
          </a:xfrm>
          <a:prstGeom prst="rect">
            <a:avLst/>
          </a:prstGeom>
          <a:ln>
            <a:solidFill>
              <a:srgbClr val="002060"/>
            </a:solidFill>
          </a:ln>
        </p:spPr>
      </p:pic>
      <p:sp>
        <p:nvSpPr>
          <p:cNvPr id="4" name="TextBox 3">
            <a:extLst>
              <a:ext uri="{FF2B5EF4-FFF2-40B4-BE49-F238E27FC236}">
                <a16:creationId xmlns:a16="http://schemas.microsoft.com/office/drawing/2014/main" id="{2FAA0F48-B91A-4A48-AE72-E280BD2EECF7}"/>
              </a:ext>
            </a:extLst>
          </p:cNvPr>
          <p:cNvSpPr txBox="1"/>
          <p:nvPr/>
        </p:nvSpPr>
        <p:spPr>
          <a:xfrm>
            <a:off x="628650" y="2378869"/>
            <a:ext cx="3886200"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Screen: Full, Gallery, Speaker</a:t>
            </a:r>
          </a:p>
        </p:txBody>
      </p:sp>
      <p:sp>
        <p:nvSpPr>
          <p:cNvPr id="3" name="Slide Number Placeholder 2"/>
          <p:cNvSpPr>
            <a:spLocks noGrp="1"/>
          </p:cNvSpPr>
          <p:nvPr>
            <p:ph type="sldNum" sz="quarter" idx="12"/>
          </p:nvPr>
        </p:nvSpPr>
        <p:spPr/>
        <p:txBody>
          <a:bodyPr/>
          <a:lstStyle/>
          <a:p>
            <a:fld id="{1F3EDAE3-650F-4CA7-8F8D-51C674C73813}" type="slidenum">
              <a:rPr lang="en-US" altLang="en-US" smtClean="0"/>
              <a:pPr/>
              <a:t>48</a:t>
            </a:fld>
            <a:endParaRPr lang="en-US" altLang="en-US"/>
          </a:p>
        </p:txBody>
      </p:sp>
    </p:spTree>
    <p:extLst>
      <p:ext uri="{BB962C8B-B14F-4D97-AF65-F5344CB8AC3E}">
        <p14:creationId xmlns:p14="http://schemas.microsoft.com/office/powerpoint/2010/main" val="203095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19E3-8D3F-014B-99BB-AA58EECCF749}"/>
              </a:ext>
            </a:extLst>
          </p:cNvPr>
          <p:cNvSpPr>
            <a:spLocks noGrp="1"/>
          </p:cNvSpPr>
          <p:nvPr>
            <p:ph type="title"/>
          </p:nvPr>
        </p:nvSpPr>
        <p:spPr>
          <a:xfrm>
            <a:off x="1219200" y="762000"/>
            <a:ext cx="7772400" cy="1143000"/>
          </a:xfrm>
        </p:spPr>
        <p:txBody>
          <a:bodyPr>
            <a:normAutofit fontScale="90000"/>
          </a:bodyPr>
          <a:lstStyle/>
          <a:p>
            <a:pPr algn="ctr"/>
            <a:r>
              <a:rPr lang="en-US" dirty="0">
                <a:hlinkClick r:id="rId3"/>
              </a:rPr>
              <a:t>Generate Reports/Attendance Records</a:t>
            </a:r>
            <a:br>
              <a:rPr lang="en-US" dirty="0"/>
            </a:br>
            <a:endParaRPr lang="en-US" dirty="0"/>
          </a:p>
        </p:txBody>
      </p:sp>
      <p:pic>
        <p:nvPicPr>
          <p:cNvPr id="5" name="Content Placeholder 4">
            <a:extLst>
              <a:ext uri="{FF2B5EF4-FFF2-40B4-BE49-F238E27FC236}">
                <a16:creationId xmlns:a16="http://schemas.microsoft.com/office/drawing/2014/main" id="{7932EB66-DB05-E640-BFF7-B157E7C9D472}"/>
              </a:ext>
            </a:extLst>
          </p:cNvPr>
          <p:cNvPicPr>
            <a:picLocks noGrp="1" noChangeAspect="1"/>
          </p:cNvPicPr>
          <p:nvPr>
            <p:ph idx="1"/>
          </p:nvPr>
        </p:nvPicPr>
        <p:blipFill>
          <a:blip r:embed="rId4"/>
          <a:stretch>
            <a:fillRect/>
          </a:stretch>
        </p:blipFill>
        <p:spPr>
          <a:xfrm>
            <a:off x="1143000" y="2286000"/>
            <a:ext cx="7826050" cy="3429000"/>
          </a:xfrm>
          <a:ln>
            <a:solidFill>
              <a:srgbClr val="002060"/>
            </a:solidFill>
          </a:ln>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49</a:t>
            </a:fld>
            <a:endParaRPr lang="en-US" altLang="en-US"/>
          </a:p>
        </p:txBody>
      </p:sp>
    </p:spTree>
    <p:extLst>
      <p:ext uri="{BB962C8B-B14F-4D97-AF65-F5344CB8AC3E}">
        <p14:creationId xmlns:p14="http://schemas.microsoft.com/office/powerpoint/2010/main" val="263885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FE9E-AFB6-C340-80D6-4AB84C755F54}"/>
              </a:ext>
            </a:extLst>
          </p:cNvPr>
          <p:cNvSpPr>
            <a:spLocks noGrp="1"/>
          </p:cNvSpPr>
          <p:nvPr>
            <p:ph type="title"/>
          </p:nvPr>
        </p:nvSpPr>
        <p:spPr>
          <a:xfrm>
            <a:off x="1524000" y="228600"/>
            <a:ext cx="7010400" cy="1143000"/>
          </a:xfrm>
        </p:spPr>
        <p:txBody>
          <a:bodyPr/>
          <a:lstStyle/>
          <a:p>
            <a:pPr algn="ctr"/>
            <a:r>
              <a:rPr lang="en-US" dirty="0"/>
              <a:t>KEY THOUGHTS…</a:t>
            </a:r>
          </a:p>
        </p:txBody>
      </p:sp>
      <p:sp>
        <p:nvSpPr>
          <p:cNvPr id="3" name="Content Placeholder 2">
            <a:extLst>
              <a:ext uri="{FF2B5EF4-FFF2-40B4-BE49-F238E27FC236}">
                <a16:creationId xmlns:a16="http://schemas.microsoft.com/office/drawing/2014/main" id="{AC3CF04A-F17B-ED4F-AAF7-16AE4127204D}"/>
              </a:ext>
            </a:extLst>
          </p:cNvPr>
          <p:cNvSpPr>
            <a:spLocks noGrp="1"/>
          </p:cNvSpPr>
          <p:nvPr>
            <p:ph sz="half" idx="1"/>
          </p:nvPr>
        </p:nvSpPr>
        <p:spPr>
          <a:xfrm>
            <a:off x="1447800" y="1295400"/>
            <a:ext cx="3276600" cy="4800600"/>
          </a:xfrm>
        </p:spPr>
        <p:txBody>
          <a:bodyPr/>
          <a:lstStyle/>
          <a:p>
            <a:r>
              <a:rPr lang="en-US" sz="2800" dirty="0"/>
              <a:t>Video class not a webinar</a:t>
            </a:r>
          </a:p>
          <a:p>
            <a:r>
              <a:rPr lang="en-US" sz="2800" dirty="0"/>
              <a:t>Attract new students</a:t>
            </a:r>
          </a:p>
          <a:p>
            <a:r>
              <a:rPr lang="en-US" sz="2800" dirty="0"/>
              <a:t>Reach remote locations</a:t>
            </a:r>
          </a:p>
          <a:p>
            <a:r>
              <a:rPr lang="en-US" sz="2800" dirty="0"/>
              <a:t>Expand offerings state-wide to reach many more boaters</a:t>
            </a:r>
          </a:p>
          <a:p>
            <a:endParaRPr lang="en-US" sz="2800" dirty="0"/>
          </a:p>
        </p:txBody>
      </p:sp>
      <p:sp>
        <p:nvSpPr>
          <p:cNvPr id="4" name="Content Placeholder 3">
            <a:extLst>
              <a:ext uri="{FF2B5EF4-FFF2-40B4-BE49-F238E27FC236}">
                <a16:creationId xmlns:a16="http://schemas.microsoft.com/office/drawing/2014/main" id="{6B7048AF-D5E8-D34C-B3C4-1EE12439379D}"/>
              </a:ext>
            </a:extLst>
          </p:cNvPr>
          <p:cNvSpPr>
            <a:spLocks noGrp="1"/>
          </p:cNvSpPr>
          <p:nvPr>
            <p:ph sz="half" idx="2"/>
          </p:nvPr>
        </p:nvSpPr>
        <p:spPr>
          <a:xfrm>
            <a:off x="5029200" y="1295400"/>
            <a:ext cx="3886200" cy="4800600"/>
          </a:xfrm>
        </p:spPr>
        <p:txBody>
          <a:bodyPr/>
          <a:lstStyle/>
          <a:p>
            <a:r>
              <a:rPr lang="en-US" sz="2800" dirty="0"/>
              <a:t>Open new relationships with boating entities to refer students</a:t>
            </a:r>
          </a:p>
          <a:p>
            <a:r>
              <a:rPr lang="en-US" sz="2800" dirty="0"/>
              <a:t>Greatly enhance the quality of student learning</a:t>
            </a:r>
          </a:p>
          <a:p>
            <a:r>
              <a:rPr lang="en-US" sz="2800" dirty="0"/>
              <a:t>Simplify logistics</a:t>
            </a:r>
          </a:p>
          <a:p>
            <a:r>
              <a:rPr lang="en-US" sz="2800" dirty="0"/>
              <a:t>Progress and grow continuously</a:t>
            </a:r>
          </a:p>
          <a:p>
            <a:endParaRPr lang="en-US" sz="2800" dirty="0"/>
          </a:p>
        </p:txBody>
      </p:sp>
      <p:sp>
        <p:nvSpPr>
          <p:cNvPr id="5" name="Slide Number Placeholder 4"/>
          <p:cNvSpPr>
            <a:spLocks noGrp="1"/>
          </p:cNvSpPr>
          <p:nvPr>
            <p:ph type="sldNum" sz="quarter" idx="12"/>
          </p:nvPr>
        </p:nvSpPr>
        <p:spPr/>
        <p:txBody>
          <a:bodyPr/>
          <a:lstStyle/>
          <a:p>
            <a:fld id="{1F3EDAE3-650F-4CA7-8F8D-51C674C73813}" type="slidenum">
              <a:rPr lang="en-US" altLang="en-US" smtClean="0"/>
              <a:pPr/>
              <a:t>5</a:t>
            </a:fld>
            <a:endParaRPr lang="en-US" altLang="en-US"/>
          </a:p>
        </p:txBody>
      </p:sp>
    </p:spTree>
    <p:extLst>
      <p:ext uri="{BB962C8B-B14F-4D97-AF65-F5344CB8AC3E}">
        <p14:creationId xmlns:p14="http://schemas.microsoft.com/office/powerpoint/2010/main" val="151276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78A3-3A53-9F40-9085-67B16E3C1809}"/>
              </a:ext>
            </a:extLst>
          </p:cNvPr>
          <p:cNvSpPr>
            <a:spLocks noGrp="1"/>
          </p:cNvSpPr>
          <p:nvPr>
            <p:ph type="title"/>
          </p:nvPr>
        </p:nvSpPr>
        <p:spPr/>
        <p:txBody>
          <a:bodyPr/>
          <a:lstStyle/>
          <a:p>
            <a:pPr algn="ctr"/>
            <a:r>
              <a:rPr lang="en-US" dirty="0"/>
              <a:t>Additional Resources for Starting Out</a:t>
            </a:r>
          </a:p>
        </p:txBody>
      </p:sp>
      <p:sp>
        <p:nvSpPr>
          <p:cNvPr id="4" name="Text Placeholder 3">
            <a:extLst>
              <a:ext uri="{FF2B5EF4-FFF2-40B4-BE49-F238E27FC236}">
                <a16:creationId xmlns:a16="http://schemas.microsoft.com/office/drawing/2014/main" id="{A2D3690A-DCC1-7948-993D-550CFC1E8AA3}"/>
              </a:ext>
            </a:extLst>
          </p:cNvPr>
          <p:cNvSpPr>
            <a:spLocks noGrp="1"/>
          </p:cNvSpPr>
          <p:nvPr>
            <p:ph type="body" idx="1"/>
          </p:nvPr>
        </p:nvSpPr>
        <p:spPr>
          <a:xfrm>
            <a:off x="629842" y="1905000"/>
            <a:ext cx="3868340" cy="478475"/>
          </a:xfrm>
        </p:spPr>
        <p:txBody>
          <a:bodyPr/>
          <a:lstStyle/>
          <a:p>
            <a:pPr algn="ctr"/>
            <a:r>
              <a:rPr lang="en-US" dirty="0"/>
              <a:t>Zoom Set Up</a:t>
            </a:r>
          </a:p>
        </p:txBody>
      </p:sp>
      <p:sp>
        <p:nvSpPr>
          <p:cNvPr id="5" name="Content Placeholder 4">
            <a:extLst>
              <a:ext uri="{FF2B5EF4-FFF2-40B4-BE49-F238E27FC236}">
                <a16:creationId xmlns:a16="http://schemas.microsoft.com/office/drawing/2014/main" id="{2E1E2AFB-B939-B24C-A3B7-9135485EE35A}"/>
              </a:ext>
            </a:extLst>
          </p:cNvPr>
          <p:cNvSpPr>
            <a:spLocks noGrp="1"/>
          </p:cNvSpPr>
          <p:nvPr>
            <p:ph sz="half" idx="2"/>
          </p:nvPr>
        </p:nvSpPr>
        <p:spPr>
          <a:xfrm>
            <a:off x="1389063" y="2590800"/>
            <a:ext cx="3868737" cy="3684588"/>
          </a:xfrm>
        </p:spPr>
        <p:txBody>
          <a:bodyPr>
            <a:normAutofit fontScale="70000" lnSpcReduction="20000"/>
          </a:bodyPr>
          <a:lstStyle/>
          <a:p>
            <a:r>
              <a:rPr lang="en-US" dirty="0">
                <a:hlinkClick r:id="rId3"/>
              </a:rPr>
              <a:t>Download</a:t>
            </a:r>
            <a:endParaRPr lang="en-US" dirty="0"/>
          </a:p>
          <a:p>
            <a:endParaRPr lang="en-US" dirty="0"/>
          </a:p>
          <a:p>
            <a:r>
              <a:rPr lang="en-US" dirty="0">
                <a:hlinkClick r:id="rId4"/>
              </a:rPr>
              <a:t>Help Center</a:t>
            </a:r>
            <a:endParaRPr lang="en-US" dirty="0"/>
          </a:p>
          <a:p>
            <a:endParaRPr lang="en-US" dirty="0"/>
          </a:p>
          <a:p>
            <a:r>
              <a:rPr lang="en-US" dirty="0">
                <a:hlinkClick r:id="rId5"/>
              </a:rPr>
              <a:t>Getting Started</a:t>
            </a:r>
            <a:endParaRPr lang="en-US" dirty="0"/>
          </a:p>
          <a:p>
            <a:endParaRPr lang="en-US" dirty="0"/>
          </a:p>
          <a:p>
            <a:r>
              <a:rPr lang="en-US" dirty="0">
                <a:hlinkClick r:id="rId6"/>
              </a:rPr>
              <a:t>Quick Start</a:t>
            </a:r>
            <a:endParaRPr lang="en-US" dirty="0"/>
          </a:p>
        </p:txBody>
      </p:sp>
      <p:sp>
        <p:nvSpPr>
          <p:cNvPr id="6" name="Text Placeholder 5">
            <a:extLst>
              <a:ext uri="{FF2B5EF4-FFF2-40B4-BE49-F238E27FC236}">
                <a16:creationId xmlns:a16="http://schemas.microsoft.com/office/drawing/2014/main" id="{9B1170CD-C2AC-AF46-B892-E9CA09910A82}"/>
              </a:ext>
            </a:extLst>
          </p:cNvPr>
          <p:cNvSpPr>
            <a:spLocks noGrp="1"/>
          </p:cNvSpPr>
          <p:nvPr>
            <p:ph type="body" sz="quarter" idx="3"/>
          </p:nvPr>
        </p:nvSpPr>
        <p:spPr>
          <a:xfrm>
            <a:off x="4629150" y="1905000"/>
            <a:ext cx="3887391" cy="531260"/>
          </a:xfrm>
        </p:spPr>
        <p:txBody>
          <a:bodyPr/>
          <a:lstStyle/>
          <a:p>
            <a:pPr algn="ctr"/>
            <a:r>
              <a:rPr lang="en-US" dirty="0"/>
              <a:t>E - Directorate</a:t>
            </a:r>
          </a:p>
        </p:txBody>
      </p:sp>
      <p:sp>
        <p:nvSpPr>
          <p:cNvPr id="7" name="Content Placeholder 6">
            <a:extLst>
              <a:ext uri="{FF2B5EF4-FFF2-40B4-BE49-F238E27FC236}">
                <a16:creationId xmlns:a16="http://schemas.microsoft.com/office/drawing/2014/main" id="{BC35D396-CB3F-C746-B3AD-B069D5450DAB}"/>
              </a:ext>
            </a:extLst>
          </p:cNvPr>
          <p:cNvSpPr>
            <a:spLocks noGrp="1"/>
          </p:cNvSpPr>
          <p:nvPr>
            <p:ph sz="quarter" idx="4"/>
          </p:nvPr>
        </p:nvSpPr>
        <p:spPr/>
        <p:txBody>
          <a:bodyPr>
            <a:normAutofit fontScale="70000" lnSpcReduction="20000"/>
          </a:bodyPr>
          <a:lstStyle/>
          <a:p>
            <a:pPr marL="0" indent="0" algn="ctr">
              <a:buNone/>
            </a:pPr>
            <a:r>
              <a:rPr lang="en-US" dirty="0">
                <a:solidFill>
                  <a:srgbClr val="002060"/>
                </a:solidFill>
                <a:hlinkClick r:id="rId7"/>
              </a:rPr>
              <a:t>E- Directorate</a:t>
            </a:r>
            <a:br>
              <a:rPr lang="en-US" dirty="0">
                <a:solidFill>
                  <a:srgbClr val="002060"/>
                </a:solidFill>
                <a:hlinkClick r:id="rId7"/>
              </a:rPr>
            </a:br>
            <a:r>
              <a:rPr lang="en-US" dirty="0">
                <a:solidFill>
                  <a:srgbClr val="002060"/>
                </a:solidFill>
                <a:hlinkClick r:id="rId7"/>
              </a:rPr>
              <a:t> What’s New</a:t>
            </a:r>
            <a:endParaRPr lang="en-US" dirty="0">
              <a:solidFill>
                <a:srgbClr val="002060"/>
              </a:solidFill>
              <a:hlinkClick r:id="" action="ppaction://noaction">
                <a:extLst>
                  <a:ext uri="{A12FA001-AC4F-418D-AE19-62706E023703}">
                    <ahyp:hlinkClr xmlns:ahyp="http://schemas.microsoft.com/office/drawing/2018/hyperlinkcolor" val="tx"/>
                  </a:ext>
                </a:extLst>
              </a:hlinkClick>
            </a:endParaRPr>
          </a:p>
          <a:p>
            <a:pPr marL="0" indent="0" algn="ctr">
              <a:buNone/>
            </a:pPr>
            <a:endParaRPr lang="en-US" dirty="0">
              <a:solidFill>
                <a:schemeClr val="accent1"/>
              </a:solidFill>
              <a:hlinkClick r:id="" action="ppaction://noaction">
                <a:extLst>
                  <a:ext uri="{A12FA001-AC4F-418D-AE19-62706E023703}">
                    <ahyp:hlinkClr xmlns:ahyp="http://schemas.microsoft.com/office/drawing/2018/hyperlinkcolor" val="tx"/>
                  </a:ext>
                </a:extLst>
              </a:hlinkClick>
            </a:endParaRPr>
          </a:p>
          <a:p>
            <a:pPr lvl="1"/>
            <a:r>
              <a:rPr lang="en-US" i="1" dirty="0">
                <a:solidFill>
                  <a:srgbClr val="002060"/>
                </a:solidFill>
              </a:rPr>
              <a:t>Six Steps to Set Up</a:t>
            </a:r>
          </a:p>
          <a:p>
            <a:pPr marL="457200" lvl="1" indent="0">
              <a:buNone/>
            </a:pPr>
            <a:r>
              <a:rPr lang="en-US" i="1" dirty="0">
                <a:solidFill>
                  <a:srgbClr val="002060"/>
                </a:solidFill>
              </a:rPr>
              <a:t> </a:t>
            </a:r>
          </a:p>
          <a:p>
            <a:pPr lvl="1"/>
            <a:r>
              <a:rPr lang="en-US" i="1" dirty="0">
                <a:solidFill>
                  <a:srgbClr val="002060"/>
                </a:solidFill>
              </a:rPr>
              <a:t>Best Learning Practices for Member Training and Public Education Classes</a:t>
            </a:r>
          </a:p>
          <a:p>
            <a:pPr lvl="1"/>
            <a:endParaRPr lang="en-US" i="1" dirty="0">
              <a:solidFill>
                <a:srgbClr val="002060"/>
              </a:solidFill>
            </a:endParaRPr>
          </a:p>
          <a:p>
            <a:pPr lvl="1"/>
            <a:r>
              <a:rPr lang="en-US" i="1" dirty="0">
                <a:solidFill>
                  <a:srgbClr val="002060"/>
                </a:solidFill>
              </a:rPr>
              <a:t>Checklist</a:t>
            </a:r>
          </a:p>
          <a:p>
            <a:pPr marL="0" indent="0">
              <a:buNone/>
            </a:pPr>
            <a:r>
              <a:rPr lang="en-US" dirty="0">
                <a:solidFill>
                  <a:schemeClr val="accent1"/>
                </a:solidFill>
                <a:hlinkClick r:id="rId8">
                  <a:extLst>
                    <a:ext uri="{A12FA001-AC4F-418D-AE19-62706E023703}">
                      <ahyp:hlinkClr xmlns:ahyp="http://schemas.microsoft.com/office/drawing/2018/hyperlinkcolor" val="tx"/>
                    </a:ext>
                  </a:extLst>
                </a:hlinkClick>
              </a:rPr>
              <a:t> </a:t>
            </a:r>
            <a:endParaRPr lang="en-US" dirty="0">
              <a:solidFill>
                <a:schemeClr val="accent1"/>
              </a:solidFill>
            </a:endParaRPr>
          </a:p>
          <a:p>
            <a:pPr lvl="1"/>
            <a:endParaRPr lang="en-US" i="1" dirty="0">
              <a:solidFill>
                <a:schemeClr val="accent1"/>
              </a:solidFill>
            </a:endParaRPr>
          </a:p>
        </p:txBody>
      </p:sp>
      <p:sp>
        <p:nvSpPr>
          <p:cNvPr id="3" name="Slide Number Placeholder 2"/>
          <p:cNvSpPr>
            <a:spLocks noGrp="1"/>
          </p:cNvSpPr>
          <p:nvPr>
            <p:ph type="sldNum" sz="quarter" idx="12"/>
          </p:nvPr>
        </p:nvSpPr>
        <p:spPr/>
        <p:txBody>
          <a:bodyPr/>
          <a:lstStyle/>
          <a:p>
            <a:fld id="{9423BEDF-E2E0-4D4D-9188-76FD5E63B22C}" type="slidenum">
              <a:rPr lang="en-US" altLang="en-US" smtClean="0"/>
              <a:pPr/>
              <a:t>50</a:t>
            </a:fld>
            <a:endParaRPr lang="en-US" altLang="en-US"/>
          </a:p>
        </p:txBody>
      </p:sp>
    </p:spTree>
    <p:extLst>
      <p:ext uri="{BB962C8B-B14F-4D97-AF65-F5344CB8AC3E}">
        <p14:creationId xmlns:p14="http://schemas.microsoft.com/office/powerpoint/2010/main" val="21733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p:txBody>
          <a:bodyPr/>
          <a:lstStyle/>
          <a:p>
            <a:pPr algn="ctr"/>
            <a:r>
              <a:rPr lang="en-US" dirty="0"/>
              <a:t>ZOOM HELP CENTER</a:t>
            </a:r>
          </a:p>
        </p:txBody>
      </p:sp>
      <p:sp>
        <p:nvSpPr>
          <p:cNvPr id="3" name="Content Placeholder 2">
            <a:extLst>
              <a:ext uri="{FF2B5EF4-FFF2-40B4-BE49-F238E27FC236}">
                <a16:creationId xmlns:a16="http://schemas.microsoft.com/office/drawing/2014/main" id="{B8951BEC-2EFC-6E42-AF44-846C427CC7DE}"/>
              </a:ext>
            </a:extLst>
          </p:cNvPr>
          <p:cNvSpPr>
            <a:spLocks noGrp="1"/>
          </p:cNvSpPr>
          <p:nvPr>
            <p:ph idx="1"/>
          </p:nvPr>
        </p:nvSpPr>
        <p:spPr/>
        <p:txBody>
          <a:bodyPr/>
          <a:lstStyle/>
          <a:p>
            <a:pPr algn="ctr"/>
            <a:r>
              <a:rPr lang="en-US" dirty="0">
                <a:hlinkClick r:id="rId3"/>
              </a:rPr>
              <a:t>Zoom Help Center </a:t>
            </a:r>
            <a:endParaRPr lang="en-US" dirty="0"/>
          </a:p>
          <a:p>
            <a:pPr marL="0" indent="0" algn="ctr">
              <a:buNone/>
            </a:pPr>
            <a:r>
              <a:rPr lang="en-US" dirty="0"/>
              <a:t>offers a rich array of information on using its tools</a:t>
            </a:r>
          </a:p>
          <a:p>
            <a:pPr marL="0" indent="0" algn="ctr">
              <a:buNone/>
            </a:pPr>
            <a:endParaRPr lang="en-US" dirty="0"/>
          </a:p>
          <a:p>
            <a:pPr algn="ctr"/>
            <a:r>
              <a:rPr lang="en-US" dirty="0">
                <a:hlinkClick r:id="rId3"/>
              </a:rPr>
              <a:t>Zoom Managing Participants</a:t>
            </a:r>
            <a:endParaRPr lang="en-US" dirty="0"/>
          </a:p>
          <a:p>
            <a:pPr marL="0" indent="0">
              <a:buNone/>
            </a:pPr>
            <a:r>
              <a:rPr lang="en-US" dirty="0"/>
              <a:t>(</a:t>
            </a:r>
            <a:r>
              <a:rPr lang="en-US" dirty="0">
                <a:hlinkClick r:id="rId3"/>
              </a:rPr>
              <a:t>https://www.youtube.com/watch?time_continue=89&amp;v=ozJS9bvdVp8&amp;feature=emb_logo</a:t>
            </a:r>
            <a:r>
              <a:rPr lang="en-US" dirty="0"/>
              <a: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51</a:t>
            </a:fld>
            <a:endParaRPr lang="en-US" altLang="en-US"/>
          </a:p>
        </p:txBody>
      </p:sp>
    </p:spTree>
    <p:extLst>
      <p:ext uri="{BB962C8B-B14F-4D97-AF65-F5344CB8AC3E}">
        <p14:creationId xmlns:p14="http://schemas.microsoft.com/office/powerpoint/2010/main" val="8172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p:txBody>
          <a:bodyPr/>
          <a:lstStyle/>
          <a:p>
            <a:pPr algn="ctr"/>
            <a:r>
              <a:rPr lang="en-US" dirty="0"/>
              <a:t>Self-study</a:t>
            </a:r>
          </a:p>
        </p:txBody>
      </p:sp>
      <p:pic>
        <p:nvPicPr>
          <p:cNvPr id="6" name="Content Placeholder 5">
            <a:extLst>
              <a:ext uri="{FF2B5EF4-FFF2-40B4-BE49-F238E27FC236}">
                <a16:creationId xmlns:a16="http://schemas.microsoft.com/office/drawing/2014/main" id="{90FD21B7-7E14-AF45-A48C-52B99271CA56}"/>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752600" y="1676400"/>
            <a:ext cx="6477000" cy="3962400"/>
          </a:xfrm>
          <a:prstGeom prst="rect">
            <a:avLst/>
          </a:prstGeom>
          <a:ln>
            <a:solidFill>
              <a:srgbClr val="002060"/>
            </a:solidFill>
          </a:ln>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52</a:t>
            </a:fld>
            <a:endParaRPr lang="en-US" altLang="en-US"/>
          </a:p>
        </p:txBody>
      </p:sp>
    </p:spTree>
    <p:extLst>
      <p:ext uri="{BB962C8B-B14F-4D97-AF65-F5344CB8AC3E}">
        <p14:creationId xmlns:p14="http://schemas.microsoft.com/office/powerpoint/2010/main" val="425521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Zoom – The Basics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53</a:t>
            </a:fld>
            <a:endParaRPr lang="en-US" altLang="en-US" dirty="0"/>
          </a:p>
        </p:txBody>
      </p:sp>
      <p:sp>
        <p:nvSpPr>
          <p:cNvPr id="8" name="TextBox 7"/>
          <p:cNvSpPr txBox="1"/>
          <p:nvPr/>
        </p:nvSpPr>
        <p:spPr>
          <a:xfrm>
            <a:off x="1371600" y="1905000"/>
            <a:ext cx="7467600" cy="1692771"/>
          </a:xfrm>
          <a:prstGeom prst="rect">
            <a:avLst/>
          </a:prstGeom>
          <a:noFill/>
        </p:spPr>
        <p:txBody>
          <a:bodyPr wrap="square" rtlCol="0">
            <a:spAutoFit/>
          </a:bodyPr>
          <a:lstStyle/>
          <a:p>
            <a:pPr algn="ctr"/>
            <a:r>
              <a:rPr lang="en-US" sz="7200" b="1" dirty="0">
                <a:solidFill>
                  <a:srgbClr val="002060"/>
                </a:solidFill>
                <a:latin typeface="Arial" panose="020B0604020202020204" pitchFamily="34" charset="0"/>
                <a:cs typeface="Arial" panose="020B0604020202020204" pitchFamily="34" charset="0"/>
              </a:rPr>
              <a:t>Questions?</a:t>
            </a:r>
          </a:p>
          <a:p>
            <a:endParaRPr lang="en-US" sz="320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048000"/>
            <a:ext cx="5166360" cy="3444240"/>
          </a:xfrm>
          <a:prstGeom prst="rect">
            <a:avLst/>
          </a:prstGeom>
        </p:spPr>
      </p:pic>
    </p:spTree>
    <p:extLst>
      <p:ext uri="{BB962C8B-B14F-4D97-AF65-F5344CB8AC3E}">
        <p14:creationId xmlns:p14="http://schemas.microsoft.com/office/powerpoint/2010/main" val="3576695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A373-CF4C-004D-8872-221F324F2E98}"/>
              </a:ext>
            </a:extLst>
          </p:cNvPr>
          <p:cNvSpPr>
            <a:spLocks noGrp="1"/>
          </p:cNvSpPr>
          <p:nvPr>
            <p:ph type="title"/>
          </p:nvPr>
        </p:nvSpPr>
        <p:spPr>
          <a:xfrm>
            <a:off x="1219200" y="8263"/>
            <a:ext cx="7772400" cy="1143000"/>
          </a:xfrm>
        </p:spPr>
        <p:txBody>
          <a:bodyPr/>
          <a:lstStyle/>
          <a:p>
            <a:pPr algn="ctr"/>
            <a:r>
              <a:rPr lang="en-US" dirty="0"/>
              <a:t>Marketing</a:t>
            </a:r>
          </a:p>
        </p:txBody>
      </p:sp>
      <p:sp>
        <p:nvSpPr>
          <p:cNvPr id="3" name="Content Placeholder 2">
            <a:extLst>
              <a:ext uri="{FF2B5EF4-FFF2-40B4-BE49-F238E27FC236}">
                <a16:creationId xmlns:a16="http://schemas.microsoft.com/office/drawing/2014/main" id="{37007BBE-10CF-F046-9246-01811FD37ADA}"/>
              </a:ext>
            </a:extLst>
          </p:cNvPr>
          <p:cNvSpPr>
            <a:spLocks noGrp="1"/>
          </p:cNvSpPr>
          <p:nvPr>
            <p:ph idx="1"/>
          </p:nvPr>
        </p:nvSpPr>
        <p:spPr>
          <a:xfrm>
            <a:off x="1219200" y="1295400"/>
            <a:ext cx="7772400" cy="4724400"/>
          </a:xfrm>
        </p:spPr>
        <p:txBody>
          <a:bodyPr>
            <a:normAutofit fontScale="85000" lnSpcReduction="10000"/>
          </a:bodyPr>
          <a:lstStyle/>
          <a:p>
            <a:pPr marL="385763" indent="-385763">
              <a:buFont typeface="+mj-lt"/>
              <a:buAutoNum type="arabicPeriod"/>
            </a:pPr>
            <a:r>
              <a:rPr lang="en-US" dirty="0"/>
              <a:t>Positioning</a:t>
            </a:r>
          </a:p>
          <a:p>
            <a:pPr marL="385763" indent="-385763">
              <a:buFont typeface="+mj-lt"/>
              <a:buAutoNum type="arabicPeriod"/>
            </a:pPr>
            <a:r>
              <a:rPr lang="en-US" dirty="0"/>
              <a:t> Referrals (Inbound) –</a:t>
            </a:r>
          </a:p>
          <a:p>
            <a:pPr lvl="1"/>
            <a:r>
              <a:rPr lang="en-US" dirty="0"/>
              <a:t> cultivate key sources of referrals at decision</a:t>
            </a:r>
            <a:br>
              <a:rPr lang="en-US" dirty="0"/>
            </a:br>
            <a:r>
              <a:rPr lang="en-US" dirty="0"/>
              <a:t> points in time</a:t>
            </a:r>
          </a:p>
          <a:p>
            <a:pPr marL="385763" indent="-385763">
              <a:buFont typeface="+mj-lt"/>
              <a:buAutoNum type="arabicPeriod"/>
            </a:pPr>
            <a:r>
              <a:rPr lang="en-US" dirty="0"/>
              <a:t>Publicity (Outbound) – </a:t>
            </a:r>
          </a:p>
          <a:p>
            <a:pPr lvl="1"/>
            <a:r>
              <a:rPr lang="en-US" dirty="0"/>
              <a:t> leverage traditional methods with repetitive </a:t>
            </a:r>
            <a:br>
              <a:rPr lang="en-US" dirty="0"/>
            </a:br>
            <a:r>
              <a:rPr lang="en-US" dirty="0"/>
              <a:t> messaging</a:t>
            </a:r>
          </a:p>
          <a:p>
            <a:pPr marL="385763" indent="-385763">
              <a:buFont typeface="+mj-lt"/>
              <a:buAutoNum type="arabicPeriod"/>
            </a:pPr>
            <a:r>
              <a:rPr lang="en-US" dirty="0"/>
              <a:t>Dedicated flotilla resources –</a:t>
            </a:r>
          </a:p>
          <a:p>
            <a:pPr lvl="1"/>
            <a:r>
              <a:rPr lang="en-US" dirty="0"/>
              <a:t> Focus individuals with specific tasking for regular</a:t>
            </a:r>
            <a:br>
              <a:rPr lang="en-US" dirty="0"/>
            </a:br>
            <a:r>
              <a:rPr lang="en-US" dirty="0"/>
              <a:t> follow up</a:t>
            </a:r>
          </a:p>
          <a:p>
            <a:pPr marL="0" indent="0">
              <a:buNone/>
            </a:pPr>
            <a:r>
              <a:rPr lang="en-US" dirty="0"/>
              <a:t>4. </a:t>
            </a:r>
            <a:r>
              <a:rPr lang="en-US" dirty="0" err="1"/>
              <a:t>FTF</a:t>
            </a:r>
            <a:r>
              <a:rPr lang="en-US" dirty="0"/>
              <a:t> and Virtual approaches </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54</a:t>
            </a:fld>
            <a:endParaRPr lang="en-US" altLang="en-US"/>
          </a:p>
        </p:txBody>
      </p:sp>
    </p:spTree>
    <p:extLst>
      <p:ext uri="{BB962C8B-B14F-4D97-AF65-F5344CB8AC3E}">
        <p14:creationId xmlns:p14="http://schemas.microsoft.com/office/powerpoint/2010/main" val="33660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A373-CF4C-004D-8872-221F324F2E98}"/>
              </a:ext>
            </a:extLst>
          </p:cNvPr>
          <p:cNvSpPr>
            <a:spLocks noGrp="1"/>
          </p:cNvSpPr>
          <p:nvPr>
            <p:ph type="title"/>
          </p:nvPr>
        </p:nvSpPr>
        <p:spPr>
          <a:xfrm>
            <a:off x="1524000" y="609600"/>
            <a:ext cx="6934200" cy="1143000"/>
          </a:xfrm>
        </p:spPr>
        <p:txBody>
          <a:bodyPr/>
          <a:lstStyle/>
          <a:p>
            <a:pPr algn="ctr"/>
            <a:r>
              <a:rPr lang="en-US" dirty="0">
                <a:solidFill>
                  <a:srgbClr val="002060"/>
                </a:solidFill>
              </a:rPr>
              <a:t>Market Your Class</a:t>
            </a:r>
          </a:p>
        </p:txBody>
      </p:sp>
      <p:sp>
        <p:nvSpPr>
          <p:cNvPr id="3" name="Content Placeholder 2">
            <a:extLst>
              <a:ext uri="{FF2B5EF4-FFF2-40B4-BE49-F238E27FC236}">
                <a16:creationId xmlns:a16="http://schemas.microsoft.com/office/drawing/2014/main" id="{37007BBE-10CF-F046-9246-01811FD37ADA}"/>
              </a:ext>
            </a:extLst>
          </p:cNvPr>
          <p:cNvSpPr>
            <a:spLocks noGrp="1"/>
          </p:cNvSpPr>
          <p:nvPr>
            <p:ph idx="1"/>
          </p:nvPr>
        </p:nvSpPr>
        <p:spPr>
          <a:xfrm>
            <a:off x="1752600" y="1981200"/>
            <a:ext cx="6705600" cy="4114800"/>
          </a:xfrm>
        </p:spPr>
        <p:txBody>
          <a:bodyPr>
            <a:noAutofit/>
          </a:bodyPr>
          <a:lstStyle/>
          <a:p>
            <a:pPr marL="385763" indent="-385763">
              <a:buFont typeface="+mj-lt"/>
              <a:buAutoNum type="arabicPeriod"/>
            </a:pPr>
            <a:r>
              <a:rPr lang="en-US" sz="2800" b="0" dirty="0">
                <a:solidFill>
                  <a:srgbClr val="002060"/>
                </a:solidFill>
              </a:rPr>
              <a:t>Our story - why students should take your video class and not other online classes</a:t>
            </a:r>
          </a:p>
          <a:p>
            <a:pPr marL="385763" indent="-385763">
              <a:buFont typeface="+mj-lt"/>
              <a:buAutoNum type="arabicPeriod"/>
            </a:pPr>
            <a:r>
              <a:rPr lang="en-US" sz="2800" b="0" dirty="0">
                <a:solidFill>
                  <a:srgbClr val="002060"/>
                </a:solidFill>
              </a:rPr>
              <a:t>Referrals - how to cultivate key sources of steady referrals </a:t>
            </a:r>
          </a:p>
          <a:p>
            <a:pPr marL="385763" indent="-385763">
              <a:buFont typeface="+mj-lt"/>
              <a:buAutoNum type="arabicPeriod"/>
            </a:pPr>
            <a:r>
              <a:rPr lang="en-US" sz="2800" b="0" dirty="0">
                <a:solidFill>
                  <a:srgbClr val="002060"/>
                </a:solidFill>
              </a:rPr>
              <a:t>Publicity - leverage ads, social media, etc.</a:t>
            </a:r>
          </a:p>
          <a:p>
            <a:pPr marL="385763" indent="-385763">
              <a:buFont typeface="+mj-lt"/>
              <a:buAutoNum type="arabicPeriod"/>
            </a:pPr>
            <a:r>
              <a:rPr lang="en-US" sz="2800" b="0" dirty="0">
                <a:solidFill>
                  <a:srgbClr val="002060"/>
                </a:solidFill>
              </a:rPr>
              <a:t>Dedicate flotilla officers with specific tasking for regular follow up</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55</a:t>
            </a:fld>
            <a:endParaRPr lang="en-US" altLang="en-US"/>
          </a:p>
        </p:txBody>
      </p:sp>
    </p:spTree>
    <p:extLst>
      <p:ext uri="{BB962C8B-B14F-4D97-AF65-F5344CB8AC3E}">
        <p14:creationId xmlns:p14="http://schemas.microsoft.com/office/powerpoint/2010/main" val="28572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39B8-1CE5-524F-94EA-0CFDE2DECA46}"/>
              </a:ext>
            </a:extLst>
          </p:cNvPr>
          <p:cNvSpPr>
            <a:spLocks noGrp="1"/>
          </p:cNvSpPr>
          <p:nvPr>
            <p:ph type="title"/>
          </p:nvPr>
        </p:nvSpPr>
        <p:spPr>
          <a:xfrm>
            <a:off x="1219200" y="8263"/>
            <a:ext cx="7772400" cy="1143000"/>
          </a:xfrm>
        </p:spPr>
        <p:txBody>
          <a:bodyPr/>
          <a:lstStyle/>
          <a:p>
            <a:r>
              <a:rPr lang="en-US" dirty="0"/>
              <a:t>Positioning ~ Intangible Benefits</a:t>
            </a:r>
          </a:p>
        </p:txBody>
      </p:sp>
      <p:sp>
        <p:nvSpPr>
          <p:cNvPr id="3" name="Content Placeholder 2">
            <a:extLst>
              <a:ext uri="{FF2B5EF4-FFF2-40B4-BE49-F238E27FC236}">
                <a16:creationId xmlns:a16="http://schemas.microsoft.com/office/drawing/2014/main" id="{B63E18C9-EF30-854D-85C8-A65C7E081D46}"/>
              </a:ext>
            </a:extLst>
          </p:cNvPr>
          <p:cNvSpPr>
            <a:spLocks noGrp="1"/>
          </p:cNvSpPr>
          <p:nvPr>
            <p:ph idx="1"/>
          </p:nvPr>
        </p:nvSpPr>
        <p:spPr>
          <a:xfrm>
            <a:off x="1219200" y="1295400"/>
            <a:ext cx="7772400" cy="4724400"/>
          </a:xfrm>
        </p:spPr>
        <p:txBody>
          <a:bodyPr>
            <a:normAutofit fontScale="70000" lnSpcReduction="20000"/>
          </a:bodyPr>
          <a:lstStyle/>
          <a:p>
            <a:pPr marL="0" indent="0">
              <a:buNone/>
            </a:pPr>
            <a:r>
              <a:rPr lang="en-US" sz="4500" b="1" dirty="0"/>
              <a:t>Positioning –</a:t>
            </a:r>
            <a:r>
              <a:rPr lang="en-US" sz="4500" dirty="0"/>
              <a:t>The positioning statement, slogan, pitch, must feature the advantages, the benefits that your classes offer over others.</a:t>
            </a:r>
          </a:p>
          <a:p>
            <a:pPr marL="0" indent="0">
              <a:buNone/>
            </a:pPr>
            <a:endParaRPr lang="en-US" dirty="0"/>
          </a:p>
          <a:p>
            <a:pPr marL="685800" lvl="1" indent="-342900">
              <a:buFont typeface="+mj-lt"/>
              <a:buAutoNum type="arabicPeriod"/>
            </a:pPr>
            <a:r>
              <a:rPr lang="en-US" dirty="0"/>
              <a:t>Personal interactive conversations with experienced USCG Auxiliarists</a:t>
            </a:r>
          </a:p>
          <a:p>
            <a:pPr marL="685800" lvl="1" indent="-342900">
              <a:buFont typeface="+mj-lt"/>
              <a:buAutoNum type="arabicPeriod"/>
            </a:pPr>
            <a:r>
              <a:rPr lang="en-US" dirty="0"/>
              <a:t>Peace of mind when boating safely</a:t>
            </a:r>
          </a:p>
          <a:p>
            <a:pPr marL="685800" lvl="1" indent="-342900">
              <a:buFont typeface="+mj-lt"/>
              <a:buAutoNum type="arabicPeriod"/>
            </a:pPr>
            <a:r>
              <a:rPr lang="en-US" dirty="0"/>
              <a:t>Knowledge gained can prevent an accident, possibly serious</a:t>
            </a:r>
          </a:p>
          <a:p>
            <a:pPr marL="685800" lvl="1" indent="-342900">
              <a:buFont typeface="+mj-lt"/>
              <a:buAutoNum type="arabicPeriod"/>
            </a:pPr>
            <a:r>
              <a:rPr lang="en-US" dirty="0"/>
              <a:t>Comfort that boater is taking care of their family while out on the water</a:t>
            </a:r>
          </a:p>
          <a:p>
            <a:pPr marL="685800" lvl="1" indent="-342900">
              <a:buFont typeface="+mj-lt"/>
              <a:buAutoNum type="arabicPeriod"/>
            </a:pPr>
            <a:r>
              <a:rPr lang="en-US" dirty="0"/>
              <a:t>Good practices to prevent or handle emergencies (VHF)</a:t>
            </a:r>
          </a:p>
          <a:p>
            <a:pPr marL="685800" lvl="1" indent="-342900">
              <a:buFont typeface="+mj-lt"/>
              <a:buAutoNum type="arabicPeriod"/>
            </a:pPr>
            <a:r>
              <a:rPr lang="en-US" dirty="0"/>
              <a:t>Everyone in the family can learn together, enjoy together</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56</a:t>
            </a:fld>
            <a:endParaRPr lang="en-US" altLang="en-US"/>
          </a:p>
        </p:txBody>
      </p:sp>
    </p:spTree>
    <p:extLst>
      <p:ext uri="{BB962C8B-B14F-4D97-AF65-F5344CB8AC3E}">
        <p14:creationId xmlns:p14="http://schemas.microsoft.com/office/powerpoint/2010/main" val="56109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39B8-1CE5-524F-94EA-0CFDE2DECA46}"/>
              </a:ext>
            </a:extLst>
          </p:cNvPr>
          <p:cNvSpPr>
            <a:spLocks noGrp="1"/>
          </p:cNvSpPr>
          <p:nvPr>
            <p:ph type="title"/>
          </p:nvPr>
        </p:nvSpPr>
        <p:spPr>
          <a:xfrm>
            <a:off x="1219200" y="30296"/>
            <a:ext cx="7772400" cy="1143000"/>
          </a:xfrm>
        </p:spPr>
        <p:txBody>
          <a:bodyPr/>
          <a:lstStyle/>
          <a:p>
            <a:r>
              <a:rPr lang="en-US" dirty="0"/>
              <a:t>Positioning ~ Tangible Benefits</a:t>
            </a:r>
          </a:p>
        </p:txBody>
      </p:sp>
      <p:sp>
        <p:nvSpPr>
          <p:cNvPr id="3" name="Content Placeholder 2">
            <a:extLst>
              <a:ext uri="{FF2B5EF4-FFF2-40B4-BE49-F238E27FC236}">
                <a16:creationId xmlns:a16="http://schemas.microsoft.com/office/drawing/2014/main" id="{B63E18C9-EF30-854D-85C8-A65C7E081D46}"/>
              </a:ext>
            </a:extLst>
          </p:cNvPr>
          <p:cNvSpPr>
            <a:spLocks noGrp="1"/>
          </p:cNvSpPr>
          <p:nvPr>
            <p:ph idx="1"/>
          </p:nvPr>
        </p:nvSpPr>
        <p:spPr/>
        <p:txBody>
          <a:bodyPr>
            <a:normAutofit/>
          </a:bodyPr>
          <a:lstStyle/>
          <a:p>
            <a:pPr marL="685800" lvl="1" indent="-342900">
              <a:buFont typeface="+mj-lt"/>
              <a:buAutoNum type="arabicPeriod"/>
            </a:pPr>
            <a:r>
              <a:rPr lang="en-US" dirty="0"/>
              <a:t>No need to travel; convenience of home</a:t>
            </a:r>
          </a:p>
          <a:p>
            <a:pPr marL="685800" lvl="1" indent="-342900">
              <a:buFont typeface="+mj-lt"/>
              <a:buAutoNum type="arabicPeriod"/>
            </a:pPr>
            <a:r>
              <a:rPr lang="en-US" dirty="0"/>
              <a:t>Save time, round-trip, costs, parking</a:t>
            </a:r>
          </a:p>
          <a:p>
            <a:pPr marL="685800" lvl="1" indent="-342900">
              <a:buFont typeface="+mj-lt"/>
              <a:buAutoNum type="arabicPeriod"/>
            </a:pPr>
            <a:r>
              <a:rPr lang="en-US" dirty="0"/>
              <a:t>Safe environment</a:t>
            </a:r>
          </a:p>
          <a:p>
            <a:pPr marL="685800" lvl="1" indent="-342900">
              <a:buFont typeface="+mj-lt"/>
              <a:buAutoNum type="arabicPeriod"/>
            </a:pPr>
            <a:r>
              <a:rPr lang="en-US" dirty="0"/>
              <a:t>All inclusive leading to state certification; compliance for youth drivers</a:t>
            </a:r>
          </a:p>
          <a:p>
            <a:pPr marL="685800" lvl="1" indent="-342900">
              <a:buFont typeface="+mj-lt"/>
              <a:buAutoNum type="arabicPeriod"/>
            </a:pPr>
            <a:r>
              <a:rPr lang="en-US" dirty="0"/>
              <a:t>Possible lower insurance rates</a:t>
            </a:r>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57</a:t>
            </a:fld>
            <a:endParaRPr lang="en-US" altLang="en-US"/>
          </a:p>
        </p:txBody>
      </p:sp>
    </p:spTree>
    <p:extLst>
      <p:ext uri="{BB962C8B-B14F-4D97-AF65-F5344CB8AC3E}">
        <p14:creationId xmlns:p14="http://schemas.microsoft.com/office/powerpoint/2010/main" val="21600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A373-CF4C-004D-8872-221F324F2E98}"/>
              </a:ext>
            </a:extLst>
          </p:cNvPr>
          <p:cNvSpPr>
            <a:spLocks noGrp="1"/>
          </p:cNvSpPr>
          <p:nvPr>
            <p:ph type="title"/>
          </p:nvPr>
        </p:nvSpPr>
        <p:spPr>
          <a:xfrm>
            <a:off x="1219200" y="8263"/>
            <a:ext cx="7772400" cy="1143000"/>
          </a:xfrm>
        </p:spPr>
        <p:txBody>
          <a:bodyPr/>
          <a:lstStyle/>
          <a:p>
            <a:r>
              <a:rPr lang="en-US" sz="4000" dirty="0"/>
              <a:t>Referrals (Inbound Marketing)</a:t>
            </a:r>
          </a:p>
        </p:txBody>
      </p:sp>
      <p:sp>
        <p:nvSpPr>
          <p:cNvPr id="3" name="Content Placeholder 2">
            <a:extLst>
              <a:ext uri="{FF2B5EF4-FFF2-40B4-BE49-F238E27FC236}">
                <a16:creationId xmlns:a16="http://schemas.microsoft.com/office/drawing/2014/main" id="{37007BBE-10CF-F046-9246-01811FD37ADA}"/>
              </a:ext>
            </a:extLst>
          </p:cNvPr>
          <p:cNvSpPr>
            <a:spLocks noGrp="1"/>
          </p:cNvSpPr>
          <p:nvPr>
            <p:ph idx="1"/>
          </p:nvPr>
        </p:nvSpPr>
        <p:spPr>
          <a:xfrm>
            <a:off x="1219200" y="1143000"/>
            <a:ext cx="7772400" cy="5181600"/>
          </a:xfrm>
        </p:spPr>
        <p:txBody>
          <a:bodyPr>
            <a:normAutofit fontScale="77500" lnSpcReduction="20000"/>
          </a:bodyPr>
          <a:lstStyle/>
          <a:p>
            <a:pPr marL="0" indent="0">
              <a:buNone/>
            </a:pPr>
            <a:r>
              <a:rPr lang="en-US" sz="3500" dirty="0"/>
              <a:t>This pays off the best because it becomes a steady flow of students driven by their natural decision making at critical points.</a:t>
            </a:r>
          </a:p>
          <a:p>
            <a:pPr marL="0" indent="0">
              <a:buNone/>
            </a:pPr>
            <a:endParaRPr lang="en-US" sz="2300" dirty="0"/>
          </a:p>
          <a:p>
            <a:pPr marL="0" indent="0">
              <a:buNone/>
            </a:pPr>
            <a:r>
              <a:rPr lang="en-US" sz="3500" dirty="0"/>
              <a:t>The perfect time is when the boater is decision-making in any of the aspects of boating: buying, insuring, registering, events, renting, joining a boating organization, boat show time of the year, spring, fishing tournaments, etc.</a:t>
            </a:r>
          </a:p>
          <a:p>
            <a:pPr marL="0" indent="0">
              <a:buNone/>
            </a:pPr>
            <a:endParaRPr lang="en-US" sz="2300" dirty="0"/>
          </a:p>
          <a:p>
            <a:pPr marL="0" indent="0">
              <a:buNone/>
            </a:pPr>
            <a:r>
              <a:rPr lang="en-US" sz="3500" b="1" dirty="0"/>
              <a:t>BUT, it is critical that the referral be absolutely seamless for the referring party and the boater being referred. </a:t>
            </a:r>
          </a:p>
          <a:p>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58</a:t>
            </a:fld>
            <a:endParaRPr lang="en-US" altLang="en-US"/>
          </a:p>
        </p:txBody>
      </p:sp>
    </p:spTree>
    <p:extLst>
      <p:ext uri="{BB962C8B-B14F-4D97-AF65-F5344CB8AC3E}">
        <p14:creationId xmlns:p14="http://schemas.microsoft.com/office/powerpoint/2010/main" val="316564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E9B9-28A9-6A4B-B43B-B102B6828386}"/>
              </a:ext>
            </a:extLst>
          </p:cNvPr>
          <p:cNvSpPr>
            <a:spLocks noGrp="1"/>
          </p:cNvSpPr>
          <p:nvPr>
            <p:ph type="title"/>
          </p:nvPr>
        </p:nvSpPr>
        <p:spPr>
          <a:xfrm>
            <a:off x="1066800" y="457200"/>
            <a:ext cx="2949575" cy="1600200"/>
          </a:xfrm>
        </p:spPr>
        <p:txBody>
          <a:bodyPr>
            <a:normAutofit/>
          </a:bodyPr>
          <a:lstStyle/>
          <a:p>
            <a:r>
              <a:rPr lang="en-US" sz="2700" dirty="0"/>
              <a:t>Referrals</a:t>
            </a:r>
            <a:br>
              <a:rPr lang="en-US" sz="2700" dirty="0"/>
            </a:br>
            <a:endParaRPr lang="en-US" sz="2700" dirty="0"/>
          </a:p>
        </p:txBody>
      </p:sp>
      <p:sp>
        <p:nvSpPr>
          <p:cNvPr id="3" name="Content Placeholder 2">
            <a:extLst>
              <a:ext uri="{FF2B5EF4-FFF2-40B4-BE49-F238E27FC236}">
                <a16:creationId xmlns:a16="http://schemas.microsoft.com/office/drawing/2014/main" id="{F83589C8-F057-9647-8F28-78A6C0482CDA}"/>
              </a:ext>
            </a:extLst>
          </p:cNvPr>
          <p:cNvSpPr>
            <a:spLocks noGrp="1"/>
          </p:cNvSpPr>
          <p:nvPr>
            <p:ph idx="1"/>
          </p:nvPr>
        </p:nvSpPr>
        <p:spPr>
          <a:xfrm>
            <a:off x="4343400" y="990600"/>
            <a:ext cx="4629150" cy="4873625"/>
          </a:xfrm>
        </p:spPr>
        <p:txBody>
          <a:bodyPr>
            <a:normAutofit fontScale="77500" lnSpcReduction="20000"/>
          </a:bodyPr>
          <a:lstStyle/>
          <a:p>
            <a:r>
              <a:rPr lang="en-US" dirty="0"/>
              <a:t>Identify likely boat dealers in your area</a:t>
            </a:r>
          </a:p>
          <a:p>
            <a:r>
              <a:rPr lang="en-US" dirty="0"/>
              <a:t>Call on them by phone, set up Zoom meeting to talk</a:t>
            </a:r>
          </a:p>
          <a:p>
            <a:r>
              <a:rPr lang="en-US" dirty="0"/>
              <a:t>Explore setting up seamless referrals</a:t>
            </a:r>
          </a:p>
          <a:p>
            <a:r>
              <a:rPr lang="en-US" dirty="0"/>
              <a:t>Make contacts for follow up at local boat shows when </a:t>
            </a:r>
            <a:r>
              <a:rPr lang="en-US" dirty="0" err="1"/>
              <a:t>FTF</a:t>
            </a:r>
            <a:r>
              <a:rPr lang="en-US" dirty="0"/>
              <a:t> resumes</a:t>
            </a:r>
          </a:p>
          <a:p>
            <a:r>
              <a:rPr lang="en-US" dirty="0"/>
              <a:t>Join the local marine dealers association</a:t>
            </a:r>
          </a:p>
          <a:p>
            <a:r>
              <a:rPr lang="en-US" dirty="0"/>
              <a:t>Ask one flotilla mate to handle these relationships</a:t>
            </a:r>
          </a:p>
        </p:txBody>
      </p:sp>
      <p:sp>
        <p:nvSpPr>
          <p:cNvPr id="4" name="Text Placeholder 3">
            <a:extLst>
              <a:ext uri="{FF2B5EF4-FFF2-40B4-BE49-F238E27FC236}">
                <a16:creationId xmlns:a16="http://schemas.microsoft.com/office/drawing/2014/main" id="{7AC9CB99-C8D8-1B41-8076-21863D7D6D62}"/>
              </a:ext>
            </a:extLst>
          </p:cNvPr>
          <p:cNvSpPr>
            <a:spLocks noGrp="1"/>
          </p:cNvSpPr>
          <p:nvPr>
            <p:ph type="body" sz="half" idx="2"/>
          </p:nvPr>
        </p:nvSpPr>
        <p:spPr>
          <a:xfrm>
            <a:off x="1219200" y="2133600"/>
            <a:ext cx="2949575" cy="3811588"/>
          </a:xfrm>
        </p:spPr>
        <p:txBody>
          <a:bodyPr>
            <a:normAutofit/>
          </a:bodyPr>
          <a:lstStyle/>
          <a:p>
            <a:r>
              <a:rPr lang="en-US" sz="2700" dirty="0"/>
              <a:t>when they buy a new/used boat…</a:t>
            </a:r>
          </a:p>
          <a:p>
            <a:r>
              <a:rPr lang="en-US" sz="2700" dirty="0"/>
              <a:t> …explore new/used boat dealers referrals</a:t>
            </a:r>
          </a:p>
          <a:p>
            <a:endParaRPr lang="en-US" sz="2400" dirty="0"/>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59</a:t>
            </a:fld>
            <a:endParaRPr lang="en-US" altLang="en-US"/>
          </a:p>
        </p:txBody>
      </p:sp>
    </p:spTree>
    <p:extLst>
      <p:ext uri="{BB962C8B-B14F-4D97-AF65-F5344CB8AC3E}">
        <p14:creationId xmlns:p14="http://schemas.microsoft.com/office/powerpoint/2010/main" val="160293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a:t>Before Getting Underway</a:t>
            </a:r>
            <a:endParaRPr lang="en-US" altLang="en-US" dirty="0"/>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p:txBody>
          <a:bodyPr/>
          <a:lstStyle/>
          <a:p>
            <a:endParaRPr lang="en-US" altLang="en-US"/>
          </a:p>
          <a:p>
            <a:endParaRPr lang="en-US" altLang="en-US" dirty="0"/>
          </a:p>
        </p:txBody>
      </p:sp>
      <p:sp>
        <p:nvSpPr>
          <p:cNvPr id="7" name="Slide Number Placeholder 6"/>
          <p:cNvSpPr>
            <a:spLocks noGrp="1"/>
          </p:cNvSpPr>
          <p:nvPr>
            <p:ph type="sldNum" sz="quarter" idx="4"/>
          </p:nvPr>
        </p:nvSpPr>
        <p:spPr/>
        <p:txBody>
          <a:bodyPr/>
          <a:lstStyle/>
          <a:p>
            <a:fld id="{3D569AC3-699C-40DE-817A-BB01E20799F7}" type="slidenum">
              <a:rPr lang="en-US" altLang="en-US" smtClean="0"/>
              <a:pPr/>
              <a:t>6</a:t>
            </a:fld>
            <a:endParaRPr lang="en-US" altLang="en-US" dirty="0"/>
          </a:p>
        </p:txBody>
      </p:sp>
      <p:sp>
        <p:nvSpPr>
          <p:cNvPr id="8" name="TextBox 7"/>
          <p:cNvSpPr txBox="1"/>
          <p:nvPr/>
        </p:nvSpPr>
        <p:spPr>
          <a:xfrm>
            <a:off x="1371600" y="1905000"/>
            <a:ext cx="7467600" cy="4031873"/>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Schedule Classes</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Weekends?</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Weekdays?</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Weeknights?</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Combination?</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Suggestion: </a:t>
            </a:r>
            <a:r>
              <a:rPr lang="en-US" sz="3200" b="1" u="sng" dirty="0">
                <a:solidFill>
                  <a:srgbClr val="002060"/>
                </a:solidFill>
                <a:latin typeface="Arial" panose="020B0604020202020204" pitchFamily="34" charset="0"/>
                <a:cs typeface="Arial" panose="020B0604020202020204" pitchFamily="34" charset="0"/>
              </a:rPr>
              <a:t>Maximum</a:t>
            </a:r>
            <a:r>
              <a:rPr lang="en-US" sz="3200" b="1" dirty="0">
                <a:solidFill>
                  <a:srgbClr val="002060"/>
                </a:solidFill>
                <a:latin typeface="Arial" panose="020B0604020202020204" pitchFamily="34" charset="0"/>
                <a:cs typeface="Arial" panose="020B0604020202020204" pitchFamily="34" charset="0"/>
              </a:rPr>
              <a:t> of two hours at a time with a short break</a:t>
            </a:r>
          </a:p>
          <a:p>
            <a:pPr marL="457200"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Determine maximum class size</a:t>
            </a:r>
          </a:p>
        </p:txBody>
      </p:sp>
    </p:spTree>
    <p:extLst>
      <p:ext uri="{BB962C8B-B14F-4D97-AF65-F5344CB8AC3E}">
        <p14:creationId xmlns:p14="http://schemas.microsoft.com/office/powerpoint/2010/main" val="4284269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F200-0287-5841-8B40-A55A94AB35D6}"/>
              </a:ext>
            </a:extLst>
          </p:cNvPr>
          <p:cNvSpPr>
            <a:spLocks noGrp="1"/>
          </p:cNvSpPr>
          <p:nvPr>
            <p:ph type="title"/>
          </p:nvPr>
        </p:nvSpPr>
        <p:spPr>
          <a:xfrm>
            <a:off x="1066800" y="457200"/>
            <a:ext cx="2949575" cy="1600200"/>
          </a:xfrm>
        </p:spPr>
        <p:txBody>
          <a:bodyPr/>
          <a:lstStyle/>
          <a:p>
            <a:r>
              <a:rPr lang="en-US" sz="2700" dirty="0"/>
              <a:t>Referrals</a:t>
            </a:r>
            <a:br>
              <a:rPr lang="en-US" sz="2700" dirty="0"/>
            </a:br>
            <a:endParaRPr lang="en-US" sz="2700" b="1" dirty="0"/>
          </a:p>
        </p:txBody>
      </p:sp>
      <p:sp>
        <p:nvSpPr>
          <p:cNvPr id="3" name="Content Placeholder 2">
            <a:extLst>
              <a:ext uri="{FF2B5EF4-FFF2-40B4-BE49-F238E27FC236}">
                <a16:creationId xmlns:a16="http://schemas.microsoft.com/office/drawing/2014/main" id="{B7FCF539-15EF-AD45-A5D7-E44A6C254402}"/>
              </a:ext>
            </a:extLst>
          </p:cNvPr>
          <p:cNvSpPr>
            <a:spLocks noGrp="1"/>
          </p:cNvSpPr>
          <p:nvPr>
            <p:ph idx="1"/>
          </p:nvPr>
        </p:nvSpPr>
        <p:spPr>
          <a:xfrm>
            <a:off x="4419600" y="990600"/>
            <a:ext cx="4629150" cy="4873625"/>
          </a:xfrm>
        </p:spPr>
        <p:txBody>
          <a:bodyPr>
            <a:normAutofit fontScale="85000" lnSpcReduction="10000"/>
          </a:bodyPr>
          <a:lstStyle/>
          <a:p>
            <a:r>
              <a:rPr lang="en-US" dirty="0"/>
              <a:t>Identify most active local boat insurers</a:t>
            </a:r>
          </a:p>
          <a:p>
            <a:r>
              <a:rPr lang="en-US" dirty="0"/>
              <a:t>Call on them by phone, set up Zoom call</a:t>
            </a:r>
          </a:p>
          <a:p>
            <a:r>
              <a:rPr lang="en-US" dirty="0"/>
              <a:t>Explore setting up seamless referrals</a:t>
            </a:r>
          </a:p>
          <a:p>
            <a:r>
              <a:rPr lang="en-US" dirty="0"/>
              <a:t>Make contacts for follow up at your local boat shows</a:t>
            </a:r>
          </a:p>
          <a:p>
            <a:r>
              <a:rPr lang="en-US" dirty="0"/>
              <a:t>Ask one flotilla mate to support relationship</a:t>
            </a:r>
          </a:p>
        </p:txBody>
      </p:sp>
      <p:sp>
        <p:nvSpPr>
          <p:cNvPr id="4" name="Text Placeholder 3">
            <a:extLst>
              <a:ext uri="{FF2B5EF4-FFF2-40B4-BE49-F238E27FC236}">
                <a16:creationId xmlns:a16="http://schemas.microsoft.com/office/drawing/2014/main" id="{67D9905D-3316-3D4F-BDD5-B9703BF55A7B}"/>
              </a:ext>
            </a:extLst>
          </p:cNvPr>
          <p:cNvSpPr>
            <a:spLocks noGrp="1"/>
          </p:cNvSpPr>
          <p:nvPr>
            <p:ph type="body" sz="half" idx="2"/>
          </p:nvPr>
        </p:nvSpPr>
        <p:spPr>
          <a:xfrm>
            <a:off x="1066800" y="2057400"/>
            <a:ext cx="3276600" cy="3811588"/>
          </a:xfrm>
        </p:spPr>
        <p:txBody>
          <a:bodyPr>
            <a:normAutofit/>
          </a:bodyPr>
          <a:lstStyle/>
          <a:p>
            <a:r>
              <a:rPr lang="en-US" sz="2700" dirty="0"/>
              <a:t>when they insure a boat …</a:t>
            </a:r>
          </a:p>
          <a:p>
            <a:r>
              <a:rPr lang="en-US" sz="2700" dirty="0"/>
              <a:t>…explore boating insurance </a:t>
            </a:r>
            <a:br>
              <a:rPr lang="en-US" sz="2700" dirty="0"/>
            </a:br>
            <a:r>
              <a:rPr lang="en-US" sz="2700" dirty="0"/>
              <a:t>company referrals</a:t>
            </a:r>
          </a:p>
          <a:p>
            <a:endParaRPr lang="en-US" sz="2400" dirty="0"/>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60</a:t>
            </a:fld>
            <a:endParaRPr lang="en-US" altLang="en-US"/>
          </a:p>
        </p:txBody>
      </p:sp>
    </p:spTree>
    <p:extLst>
      <p:ext uri="{BB962C8B-B14F-4D97-AF65-F5344CB8AC3E}">
        <p14:creationId xmlns:p14="http://schemas.microsoft.com/office/powerpoint/2010/main" val="296416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1B2C-AA72-F545-A869-9479309C5D5C}"/>
              </a:ext>
            </a:extLst>
          </p:cNvPr>
          <p:cNvSpPr>
            <a:spLocks noGrp="1"/>
          </p:cNvSpPr>
          <p:nvPr>
            <p:ph type="title"/>
          </p:nvPr>
        </p:nvSpPr>
        <p:spPr>
          <a:xfrm>
            <a:off x="990600" y="457200"/>
            <a:ext cx="2949575" cy="1600200"/>
          </a:xfrm>
        </p:spPr>
        <p:txBody>
          <a:bodyPr>
            <a:normAutofit/>
          </a:bodyPr>
          <a:lstStyle/>
          <a:p>
            <a:r>
              <a:rPr lang="en-US" sz="2700" dirty="0"/>
              <a:t>Referrals</a:t>
            </a:r>
            <a:br>
              <a:rPr lang="en-US" sz="2700" dirty="0"/>
            </a:br>
            <a:endParaRPr lang="en-US" sz="2700" dirty="0"/>
          </a:p>
        </p:txBody>
      </p:sp>
      <p:sp>
        <p:nvSpPr>
          <p:cNvPr id="3" name="Content Placeholder 2">
            <a:extLst>
              <a:ext uri="{FF2B5EF4-FFF2-40B4-BE49-F238E27FC236}">
                <a16:creationId xmlns:a16="http://schemas.microsoft.com/office/drawing/2014/main" id="{863E8C39-E10F-484C-B0C5-22FC25402EF8}"/>
              </a:ext>
            </a:extLst>
          </p:cNvPr>
          <p:cNvSpPr>
            <a:spLocks noGrp="1"/>
          </p:cNvSpPr>
          <p:nvPr>
            <p:ph idx="1"/>
          </p:nvPr>
        </p:nvSpPr>
        <p:spPr>
          <a:xfrm>
            <a:off x="4419600" y="914400"/>
            <a:ext cx="4629150" cy="4873625"/>
          </a:xfrm>
        </p:spPr>
        <p:txBody>
          <a:bodyPr/>
          <a:lstStyle/>
          <a:p>
            <a:r>
              <a:rPr lang="en-US" sz="2700" dirty="0"/>
              <a:t>Contact state boat registration offices to explore collaboration</a:t>
            </a:r>
          </a:p>
          <a:p>
            <a:r>
              <a:rPr lang="en-US" sz="2700" dirty="0"/>
              <a:t>Purchase state mailing list, capable of being sorted by categories</a:t>
            </a:r>
          </a:p>
          <a:p>
            <a:r>
              <a:rPr lang="en-US" sz="2700" dirty="0"/>
              <a:t>Create and maintain your boater’s data base</a:t>
            </a:r>
          </a:p>
          <a:p>
            <a:r>
              <a:rPr lang="en-US" sz="2700" dirty="0"/>
              <a:t>Direct mail campaign adjusted to your boating cycle in your state</a:t>
            </a:r>
          </a:p>
        </p:txBody>
      </p:sp>
      <p:sp>
        <p:nvSpPr>
          <p:cNvPr id="4" name="Text Placeholder 3">
            <a:extLst>
              <a:ext uri="{FF2B5EF4-FFF2-40B4-BE49-F238E27FC236}">
                <a16:creationId xmlns:a16="http://schemas.microsoft.com/office/drawing/2014/main" id="{C3114C53-4FC2-A64C-A8D8-4AD5477AC40E}"/>
              </a:ext>
            </a:extLst>
          </p:cNvPr>
          <p:cNvSpPr>
            <a:spLocks noGrp="1"/>
          </p:cNvSpPr>
          <p:nvPr>
            <p:ph type="body" sz="half" idx="2"/>
          </p:nvPr>
        </p:nvSpPr>
        <p:spPr>
          <a:xfrm>
            <a:off x="1219200" y="2133600"/>
            <a:ext cx="2949575" cy="3811588"/>
          </a:xfrm>
        </p:spPr>
        <p:txBody>
          <a:bodyPr>
            <a:normAutofit/>
          </a:bodyPr>
          <a:lstStyle/>
          <a:p>
            <a:pPr fontAlgn="t"/>
            <a:r>
              <a:rPr lang="en-US" sz="2700" dirty="0"/>
              <a:t>when they register or renew their annual vessel registration …</a:t>
            </a:r>
          </a:p>
          <a:p>
            <a:r>
              <a:rPr lang="en-US" sz="2700" dirty="0"/>
              <a:t>…explore state boat registration resources</a:t>
            </a:r>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61</a:t>
            </a:fld>
            <a:endParaRPr lang="en-US" altLang="en-US"/>
          </a:p>
        </p:txBody>
      </p:sp>
    </p:spTree>
    <p:extLst>
      <p:ext uri="{BB962C8B-B14F-4D97-AF65-F5344CB8AC3E}">
        <p14:creationId xmlns:p14="http://schemas.microsoft.com/office/powerpoint/2010/main" val="165783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F169-783E-8C40-A742-B45CB7BDD5DD}"/>
              </a:ext>
            </a:extLst>
          </p:cNvPr>
          <p:cNvSpPr>
            <a:spLocks noGrp="1"/>
          </p:cNvSpPr>
          <p:nvPr>
            <p:ph type="title"/>
          </p:nvPr>
        </p:nvSpPr>
        <p:spPr>
          <a:xfrm>
            <a:off x="1143000" y="990600"/>
            <a:ext cx="2949178" cy="1332035"/>
          </a:xfrm>
        </p:spPr>
        <p:txBody>
          <a:bodyPr>
            <a:normAutofit/>
          </a:bodyPr>
          <a:lstStyle/>
          <a:p>
            <a:r>
              <a:rPr lang="en-US" sz="2700" dirty="0"/>
              <a:t>Referrals</a:t>
            </a:r>
            <a:br>
              <a:rPr lang="en-US" sz="2700" dirty="0"/>
            </a:br>
            <a:endParaRPr lang="en-US" sz="2700" dirty="0"/>
          </a:p>
        </p:txBody>
      </p:sp>
      <p:sp>
        <p:nvSpPr>
          <p:cNvPr id="3" name="Content Placeholder 2">
            <a:extLst>
              <a:ext uri="{FF2B5EF4-FFF2-40B4-BE49-F238E27FC236}">
                <a16:creationId xmlns:a16="http://schemas.microsoft.com/office/drawing/2014/main" id="{C54C1370-4654-B44B-A31B-9FCA46A240EC}"/>
              </a:ext>
            </a:extLst>
          </p:cNvPr>
          <p:cNvSpPr>
            <a:spLocks noGrp="1"/>
          </p:cNvSpPr>
          <p:nvPr>
            <p:ph idx="1"/>
          </p:nvPr>
        </p:nvSpPr>
        <p:spPr>
          <a:xfrm>
            <a:off x="4343400" y="685800"/>
            <a:ext cx="4629150" cy="5099050"/>
          </a:xfrm>
        </p:spPr>
        <p:txBody>
          <a:bodyPr/>
          <a:lstStyle/>
          <a:p>
            <a:r>
              <a:rPr lang="en-US" sz="2700" dirty="0"/>
              <a:t>Annual fishing tournaments offer visible opportunities to pitch classes</a:t>
            </a:r>
          </a:p>
          <a:p>
            <a:pPr lvl="1"/>
            <a:r>
              <a:rPr lang="en-US" sz="2700" dirty="0"/>
              <a:t>Email their participants</a:t>
            </a:r>
          </a:p>
          <a:p>
            <a:pPr lvl="1"/>
            <a:r>
              <a:rPr lang="en-US" sz="2700" dirty="0"/>
              <a:t>Table at their event</a:t>
            </a:r>
          </a:p>
          <a:p>
            <a:pPr lvl="1"/>
            <a:r>
              <a:rPr lang="en-US" sz="2700" dirty="0"/>
              <a:t>Speaker at their event</a:t>
            </a:r>
          </a:p>
          <a:p>
            <a:pPr lvl="1"/>
            <a:r>
              <a:rPr lang="en-US" sz="2700" dirty="0"/>
              <a:t>Present a Boating Safely Award</a:t>
            </a:r>
          </a:p>
          <a:p>
            <a:pPr lvl="1"/>
            <a:r>
              <a:rPr lang="en-US" sz="2700" dirty="0"/>
              <a:t>Recognize youngsters</a:t>
            </a:r>
          </a:p>
          <a:p>
            <a:pPr lvl="1"/>
            <a:r>
              <a:rPr lang="en-US" sz="2700" dirty="0"/>
              <a:t>Offer classes well in advance</a:t>
            </a:r>
          </a:p>
          <a:p>
            <a:r>
              <a:rPr lang="en-US" sz="2700" dirty="0"/>
              <a:t>Opportunities each year</a:t>
            </a:r>
          </a:p>
          <a:p>
            <a:pPr lvl="1"/>
            <a:endParaRPr lang="en-US" dirty="0"/>
          </a:p>
        </p:txBody>
      </p:sp>
      <p:sp>
        <p:nvSpPr>
          <p:cNvPr id="4" name="Text Placeholder 3">
            <a:extLst>
              <a:ext uri="{FF2B5EF4-FFF2-40B4-BE49-F238E27FC236}">
                <a16:creationId xmlns:a16="http://schemas.microsoft.com/office/drawing/2014/main" id="{FD8EB1D3-1EFE-6D4E-8485-83D4BBC4529D}"/>
              </a:ext>
            </a:extLst>
          </p:cNvPr>
          <p:cNvSpPr>
            <a:spLocks noGrp="1"/>
          </p:cNvSpPr>
          <p:nvPr>
            <p:ph type="body" sz="half" idx="2"/>
          </p:nvPr>
        </p:nvSpPr>
        <p:spPr>
          <a:xfrm>
            <a:off x="1600200" y="2362200"/>
            <a:ext cx="2949575" cy="3811588"/>
          </a:xfrm>
        </p:spPr>
        <p:txBody>
          <a:bodyPr>
            <a:normAutofit/>
          </a:bodyPr>
          <a:lstStyle/>
          <a:p>
            <a:r>
              <a:rPr lang="en-US" sz="2700" dirty="0"/>
              <a:t>fishing tournaments…</a:t>
            </a:r>
          </a:p>
          <a:p>
            <a:r>
              <a:rPr lang="en-US" sz="2700" dirty="0"/>
              <a:t>…explore with organizers well in advance of the event</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62</a:t>
            </a:fld>
            <a:endParaRPr lang="en-US" altLang="en-US"/>
          </a:p>
        </p:txBody>
      </p:sp>
    </p:spTree>
    <p:extLst>
      <p:ext uri="{BB962C8B-B14F-4D97-AF65-F5344CB8AC3E}">
        <p14:creationId xmlns:p14="http://schemas.microsoft.com/office/powerpoint/2010/main" val="73689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F0A9-682D-824A-9E1C-C71394FF6BE7}"/>
              </a:ext>
            </a:extLst>
          </p:cNvPr>
          <p:cNvSpPr>
            <a:spLocks noGrp="1"/>
          </p:cNvSpPr>
          <p:nvPr>
            <p:ph type="title"/>
          </p:nvPr>
        </p:nvSpPr>
        <p:spPr>
          <a:xfrm>
            <a:off x="838200" y="533400"/>
            <a:ext cx="2949575" cy="1600200"/>
          </a:xfrm>
        </p:spPr>
        <p:txBody>
          <a:bodyPr>
            <a:normAutofit/>
          </a:bodyPr>
          <a:lstStyle/>
          <a:p>
            <a:r>
              <a:rPr lang="en-US" sz="2700" dirty="0"/>
              <a:t>Referrals</a:t>
            </a:r>
            <a:br>
              <a:rPr lang="en-US" sz="2700" dirty="0"/>
            </a:br>
            <a:endParaRPr lang="en-US" sz="2700" dirty="0"/>
          </a:p>
        </p:txBody>
      </p:sp>
      <p:sp>
        <p:nvSpPr>
          <p:cNvPr id="3" name="Content Placeholder 2">
            <a:extLst>
              <a:ext uri="{FF2B5EF4-FFF2-40B4-BE49-F238E27FC236}">
                <a16:creationId xmlns:a16="http://schemas.microsoft.com/office/drawing/2014/main" id="{78B9B9CE-D707-F647-96E7-8F1F1FCEA75E}"/>
              </a:ext>
            </a:extLst>
          </p:cNvPr>
          <p:cNvSpPr>
            <a:spLocks noGrp="1"/>
          </p:cNvSpPr>
          <p:nvPr>
            <p:ph idx="1"/>
          </p:nvPr>
        </p:nvSpPr>
        <p:spPr>
          <a:xfrm>
            <a:off x="3887788" y="987425"/>
            <a:ext cx="5027612" cy="4873625"/>
          </a:xfrm>
        </p:spPr>
        <p:txBody>
          <a:bodyPr/>
          <a:lstStyle/>
          <a:p>
            <a:r>
              <a:rPr lang="en-US" sz="2700" dirty="0"/>
              <a:t>Great opportunity to</a:t>
            </a:r>
          </a:p>
          <a:p>
            <a:pPr lvl="1"/>
            <a:r>
              <a:rPr lang="en-US" sz="2700" dirty="0"/>
              <a:t>Offer classes</a:t>
            </a:r>
          </a:p>
          <a:p>
            <a:pPr lvl="1"/>
            <a:r>
              <a:rPr lang="en-US" sz="2700" dirty="0"/>
              <a:t>Set mind of boater for the future</a:t>
            </a:r>
          </a:p>
          <a:p>
            <a:r>
              <a:rPr lang="en-US" sz="2700" dirty="0"/>
              <a:t>When </a:t>
            </a:r>
            <a:r>
              <a:rPr lang="en-US" sz="2700" dirty="0" err="1"/>
              <a:t>FTF</a:t>
            </a:r>
            <a:r>
              <a:rPr lang="en-US" sz="2700" dirty="0"/>
              <a:t> resumes, call on each dealer in person during show – briefly – leave your business card – materials</a:t>
            </a:r>
          </a:p>
          <a:p>
            <a:r>
              <a:rPr lang="en-US" sz="2700" dirty="0"/>
              <a:t>Follow up with phone call</a:t>
            </a:r>
          </a:p>
          <a:p>
            <a:r>
              <a:rPr lang="en-US" sz="2700" dirty="0"/>
              <a:t>Pick up list of exhibitors for further mailings</a:t>
            </a:r>
          </a:p>
          <a:p>
            <a:endParaRPr lang="en-US" dirty="0"/>
          </a:p>
        </p:txBody>
      </p:sp>
      <p:sp>
        <p:nvSpPr>
          <p:cNvPr id="4" name="Text Placeholder 3">
            <a:extLst>
              <a:ext uri="{FF2B5EF4-FFF2-40B4-BE49-F238E27FC236}">
                <a16:creationId xmlns:a16="http://schemas.microsoft.com/office/drawing/2014/main" id="{71093AE9-D886-A545-AA58-8D353A4FEB8F}"/>
              </a:ext>
            </a:extLst>
          </p:cNvPr>
          <p:cNvSpPr>
            <a:spLocks noGrp="1"/>
          </p:cNvSpPr>
          <p:nvPr>
            <p:ph type="body" sz="half" idx="2"/>
          </p:nvPr>
        </p:nvSpPr>
        <p:spPr>
          <a:xfrm>
            <a:off x="1066800" y="2209800"/>
            <a:ext cx="2949575" cy="3811588"/>
          </a:xfrm>
        </p:spPr>
        <p:txBody>
          <a:bodyPr>
            <a:normAutofit/>
          </a:bodyPr>
          <a:lstStyle/>
          <a:p>
            <a:r>
              <a:rPr lang="en-US" sz="2700" dirty="0"/>
              <a:t>boat shows…</a:t>
            </a:r>
          </a:p>
          <a:p>
            <a:r>
              <a:rPr lang="en-US" sz="2700" dirty="0"/>
              <a:t>…explore with organizers</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63</a:t>
            </a:fld>
            <a:endParaRPr lang="en-US" altLang="en-US"/>
          </a:p>
        </p:txBody>
      </p:sp>
    </p:spTree>
    <p:extLst>
      <p:ext uri="{BB962C8B-B14F-4D97-AF65-F5344CB8AC3E}">
        <p14:creationId xmlns:p14="http://schemas.microsoft.com/office/powerpoint/2010/main" val="8396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0522-0A59-2048-B5F4-CDAC4BBA9A91}"/>
              </a:ext>
            </a:extLst>
          </p:cNvPr>
          <p:cNvSpPr>
            <a:spLocks noGrp="1"/>
          </p:cNvSpPr>
          <p:nvPr>
            <p:ph type="title"/>
          </p:nvPr>
        </p:nvSpPr>
        <p:spPr>
          <a:xfrm>
            <a:off x="914400" y="457200"/>
            <a:ext cx="2949575" cy="1600200"/>
          </a:xfrm>
        </p:spPr>
        <p:txBody>
          <a:bodyPr>
            <a:normAutofit/>
          </a:bodyPr>
          <a:lstStyle/>
          <a:p>
            <a:r>
              <a:rPr lang="en-US" sz="2700" dirty="0"/>
              <a:t>Referrals</a:t>
            </a:r>
            <a:br>
              <a:rPr lang="en-US" sz="2700" dirty="0"/>
            </a:br>
            <a:endParaRPr lang="en-US" sz="2700" dirty="0"/>
          </a:p>
        </p:txBody>
      </p:sp>
      <p:sp>
        <p:nvSpPr>
          <p:cNvPr id="3" name="Content Placeholder 2">
            <a:extLst>
              <a:ext uri="{FF2B5EF4-FFF2-40B4-BE49-F238E27FC236}">
                <a16:creationId xmlns:a16="http://schemas.microsoft.com/office/drawing/2014/main" id="{717496EE-48CC-494F-A70C-68CE41D9481E}"/>
              </a:ext>
            </a:extLst>
          </p:cNvPr>
          <p:cNvSpPr>
            <a:spLocks noGrp="1"/>
          </p:cNvSpPr>
          <p:nvPr>
            <p:ph idx="1"/>
          </p:nvPr>
        </p:nvSpPr>
        <p:spPr>
          <a:xfrm>
            <a:off x="3962400" y="304800"/>
            <a:ext cx="5027612" cy="6553200"/>
          </a:xfrm>
        </p:spPr>
        <p:txBody>
          <a:bodyPr>
            <a:noAutofit/>
          </a:bodyPr>
          <a:lstStyle/>
          <a:p>
            <a:r>
              <a:rPr lang="en-US" sz="2700" dirty="0"/>
              <a:t>Many local rental companies, clubs, have a boating class requirement </a:t>
            </a:r>
          </a:p>
          <a:p>
            <a:r>
              <a:rPr lang="en-US" sz="2700" dirty="0"/>
              <a:t>Call on them personally to develop rapport and a steady flow of referrals</a:t>
            </a:r>
          </a:p>
          <a:p>
            <a:r>
              <a:rPr lang="en-US" sz="2700" dirty="0"/>
              <a:t>Make sure you offer your classes seamlessly, no friction</a:t>
            </a:r>
          </a:p>
          <a:p>
            <a:r>
              <a:rPr lang="en-US" sz="2700" dirty="0"/>
              <a:t>Follow up regularly to make sure they are satisfied</a:t>
            </a:r>
          </a:p>
          <a:p>
            <a:r>
              <a:rPr lang="en-US" sz="2700" dirty="0"/>
              <a:t>Cross-contact with their insurers for additional business</a:t>
            </a:r>
          </a:p>
        </p:txBody>
      </p:sp>
      <p:sp>
        <p:nvSpPr>
          <p:cNvPr id="4" name="Text Placeholder 3">
            <a:extLst>
              <a:ext uri="{FF2B5EF4-FFF2-40B4-BE49-F238E27FC236}">
                <a16:creationId xmlns:a16="http://schemas.microsoft.com/office/drawing/2014/main" id="{438C0D33-E870-594D-BEC2-54015B47D0CA}"/>
              </a:ext>
            </a:extLst>
          </p:cNvPr>
          <p:cNvSpPr>
            <a:spLocks noGrp="1"/>
          </p:cNvSpPr>
          <p:nvPr>
            <p:ph type="body" sz="half" idx="2"/>
          </p:nvPr>
        </p:nvSpPr>
        <p:spPr>
          <a:xfrm>
            <a:off x="1219200" y="2286000"/>
            <a:ext cx="2949575" cy="3811588"/>
          </a:xfrm>
        </p:spPr>
        <p:txBody>
          <a:bodyPr>
            <a:normAutofit/>
          </a:bodyPr>
          <a:lstStyle/>
          <a:p>
            <a:pPr fontAlgn="t"/>
            <a:r>
              <a:rPr lang="en-US" sz="2700" dirty="0"/>
              <a:t>when they rent a boat… </a:t>
            </a:r>
          </a:p>
          <a:p>
            <a:r>
              <a:rPr lang="en-US" sz="2700" dirty="0"/>
              <a:t>…explore local rental companies</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64</a:t>
            </a:fld>
            <a:endParaRPr lang="en-US" altLang="en-US"/>
          </a:p>
        </p:txBody>
      </p:sp>
    </p:spTree>
    <p:extLst>
      <p:ext uri="{BB962C8B-B14F-4D97-AF65-F5344CB8AC3E}">
        <p14:creationId xmlns:p14="http://schemas.microsoft.com/office/powerpoint/2010/main" val="23442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9A86-F4D2-7C49-A2A2-D828E9A55F03}"/>
              </a:ext>
            </a:extLst>
          </p:cNvPr>
          <p:cNvSpPr>
            <a:spLocks noGrp="1"/>
          </p:cNvSpPr>
          <p:nvPr>
            <p:ph type="title"/>
          </p:nvPr>
        </p:nvSpPr>
        <p:spPr>
          <a:xfrm>
            <a:off x="1219200" y="533400"/>
            <a:ext cx="2949575" cy="1600200"/>
          </a:xfrm>
        </p:spPr>
        <p:txBody>
          <a:bodyPr>
            <a:normAutofit/>
          </a:bodyPr>
          <a:lstStyle/>
          <a:p>
            <a:r>
              <a:rPr lang="en-US" sz="2700" dirty="0"/>
              <a:t>Referrals</a:t>
            </a:r>
            <a:br>
              <a:rPr lang="en-US" sz="2700" dirty="0"/>
            </a:br>
            <a:endParaRPr lang="en-US" sz="2700" dirty="0"/>
          </a:p>
        </p:txBody>
      </p:sp>
      <p:sp>
        <p:nvSpPr>
          <p:cNvPr id="3" name="Content Placeholder 2">
            <a:extLst>
              <a:ext uri="{FF2B5EF4-FFF2-40B4-BE49-F238E27FC236}">
                <a16:creationId xmlns:a16="http://schemas.microsoft.com/office/drawing/2014/main" id="{6E684FEB-4C49-5F40-AD83-A3AF3EEDF0CD}"/>
              </a:ext>
            </a:extLst>
          </p:cNvPr>
          <p:cNvSpPr>
            <a:spLocks noGrp="1"/>
          </p:cNvSpPr>
          <p:nvPr>
            <p:ph idx="1"/>
          </p:nvPr>
        </p:nvSpPr>
        <p:spPr>
          <a:xfrm>
            <a:off x="4343400" y="381000"/>
            <a:ext cx="4629150" cy="5178425"/>
          </a:xfrm>
        </p:spPr>
        <p:txBody>
          <a:bodyPr/>
          <a:lstStyle/>
          <a:p>
            <a:r>
              <a:rPr lang="en-US" sz="2400" dirty="0"/>
              <a:t>Local sailing, yacht, boating clubs are a great source of annual students, especially in the spring</a:t>
            </a:r>
          </a:p>
          <a:p>
            <a:r>
              <a:rPr lang="en-US" sz="2400" dirty="0"/>
              <a:t>Families who are looking to boat together</a:t>
            </a:r>
          </a:p>
          <a:p>
            <a:r>
              <a:rPr lang="en-US" sz="2400" dirty="0"/>
              <a:t>Youngsters who prefer a known instructor</a:t>
            </a:r>
          </a:p>
          <a:p>
            <a:r>
              <a:rPr lang="en-US" sz="2400" dirty="0"/>
              <a:t>Commodores, marina managers, boating directors all welcome us</a:t>
            </a:r>
          </a:p>
          <a:p>
            <a:r>
              <a:rPr lang="en-US" sz="2400" dirty="0"/>
              <a:t>Call on them by phone, set up  Zoom meeting to talk</a:t>
            </a:r>
          </a:p>
          <a:p>
            <a:endParaRPr lang="en-US" sz="2400" dirty="0"/>
          </a:p>
        </p:txBody>
      </p:sp>
      <p:sp>
        <p:nvSpPr>
          <p:cNvPr id="4" name="Text Placeholder 3">
            <a:extLst>
              <a:ext uri="{FF2B5EF4-FFF2-40B4-BE49-F238E27FC236}">
                <a16:creationId xmlns:a16="http://schemas.microsoft.com/office/drawing/2014/main" id="{86A23E25-5DB6-884C-841B-A7006B5887DD}"/>
              </a:ext>
            </a:extLst>
          </p:cNvPr>
          <p:cNvSpPr>
            <a:spLocks noGrp="1"/>
          </p:cNvSpPr>
          <p:nvPr>
            <p:ph type="body" sz="half" idx="2"/>
          </p:nvPr>
        </p:nvSpPr>
        <p:spPr>
          <a:xfrm>
            <a:off x="1524000" y="2438400"/>
            <a:ext cx="2949575" cy="3811588"/>
          </a:xfrm>
        </p:spPr>
        <p:txBody>
          <a:bodyPr>
            <a:normAutofit/>
          </a:bodyPr>
          <a:lstStyle/>
          <a:p>
            <a:pPr fontAlgn="t"/>
            <a:r>
              <a:rPr lang="en-US" sz="2700" dirty="0"/>
              <a:t>when they join a boating organization…</a:t>
            </a:r>
          </a:p>
          <a:p>
            <a:pPr fontAlgn="t"/>
            <a:r>
              <a:rPr lang="en-US" sz="2700" dirty="0"/>
              <a:t>…explore local sailing, yacht, boating clubs, dockmasters</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65</a:t>
            </a:fld>
            <a:endParaRPr lang="en-US" altLang="en-US"/>
          </a:p>
        </p:txBody>
      </p:sp>
    </p:spTree>
    <p:extLst>
      <p:ext uri="{BB962C8B-B14F-4D97-AF65-F5344CB8AC3E}">
        <p14:creationId xmlns:p14="http://schemas.microsoft.com/office/powerpoint/2010/main" val="32484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1FCC4-B0B0-0148-811C-68ABF2542803}"/>
              </a:ext>
            </a:extLst>
          </p:cNvPr>
          <p:cNvSpPr>
            <a:spLocks noGrp="1"/>
          </p:cNvSpPr>
          <p:nvPr>
            <p:ph type="title"/>
          </p:nvPr>
        </p:nvSpPr>
        <p:spPr>
          <a:xfrm>
            <a:off x="1371600" y="457200"/>
            <a:ext cx="2949575" cy="1600200"/>
          </a:xfrm>
        </p:spPr>
        <p:txBody>
          <a:bodyPr>
            <a:normAutofit/>
          </a:bodyPr>
          <a:lstStyle/>
          <a:p>
            <a:r>
              <a:rPr lang="en-US" sz="2700" dirty="0"/>
              <a:t>Referrals</a:t>
            </a:r>
            <a:br>
              <a:rPr lang="en-US" sz="2700" dirty="0"/>
            </a:br>
            <a:endParaRPr lang="en-US" sz="2700" dirty="0"/>
          </a:p>
        </p:txBody>
      </p:sp>
      <p:sp>
        <p:nvSpPr>
          <p:cNvPr id="3" name="Content Placeholder 2">
            <a:extLst>
              <a:ext uri="{FF2B5EF4-FFF2-40B4-BE49-F238E27FC236}">
                <a16:creationId xmlns:a16="http://schemas.microsoft.com/office/drawing/2014/main" id="{AAA4E8A1-8D53-A640-8665-028D9AA869AD}"/>
              </a:ext>
            </a:extLst>
          </p:cNvPr>
          <p:cNvSpPr>
            <a:spLocks noGrp="1"/>
          </p:cNvSpPr>
          <p:nvPr>
            <p:ph idx="1"/>
          </p:nvPr>
        </p:nvSpPr>
        <p:spPr>
          <a:xfrm>
            <a:off x="4419600" y="762000"/>
            <a:ext cx="4629150" cy="5102225"/>
          </a:xfrm>
        </p:spPr>
        <p:txBody>
          <a:bodyPr/>
          <a:lstStyle/>
          <a:p>
            <a:r>
              <a:rPr lang="en-US" sz="2400" dirty="0"/>
              <a:t>Marina managers typically welcome the Auxiliary  </a:t>
            </a:r>
          </a:p>
          <a:p>
            <a:r>
              <a:rPr lang="en-US" sz="2400" dirty="0"/>
              <a:t>They can include our class information on their emails, postings, even mailings…</a:t>
            </a:r>
          </a:p>
          <a:p>
            <a:r>
              <a:rPr lang="en-US" sz="2400" dirty="0"/>
              <a:t>They are a source of information to their clients and we can be a referral for their boaters if we are top of mind…</a:t>
            </a:r>
          </a:p>
          <a:p>
            <a:r>
              <a:rPr lang="en-US" sz="2400" dirty="0"/>
              <a:t>Give us table space for displays in their offices…</a:t>
            </a:r>
          </a:p>
          <a:p>
            <a:endParaRPr lang="en-US" sz="2400" dirty="0"/>
          </a:p>
        </p:txBody>
      </p:sp>
      <p:sp>
        <p:nvSpPr>
          <p:cNvPr id="4" name="Text Placeholder 3">
            <a:extLst>
              <a:ext uri="{FF2B5EF4-FFF2-40B4-BE49-F238E27FC236}">
                <a16:creationId xmlns:a16="http://schemas.microsoft.com/office/drawing/2014/main" id="{C06431AB-EEA5-3441-9EEB-C33538BDE302}"/>
              </a:ext>
            </a:extLst>
          </p:cNvPr>
          <p:cNvSpPr>
            <a:spLocks noGrp="1"/>
          </p:cNvSpPr>
          <p:nvPr>
            <p:ph type="body" sz="half" idx="2"/>
          </p:nvPr>
        </p:nvSpPr>
        <p:spPr>
          <a:xfrm>
            <a:off x="1600200" y="2286000"/>
            <a:ext cx="2949575" cy="3811588"/>
          </a:xfrm>
        </p:spPr>
        <p:txBody>
          <a:bodyPr>
            <a:normAutofit/>
          </a:bodyPr>
          <a:lstStyle/>
          <a:p>
            <a:pPr fontAlgn="t"/>
            <a:r>
              <a:rPr lang="en-US" sz="2700" dirty="0"/>
              <a:t>when they go to renew their public marina slips… </a:t>
            </a:r>
          </a:p>
          <a:p>
            <a:pPr fontAlgn="t"/>
            <a:r>
              <a:rPr lang="en-US" sz="2700" dirty="0"/>
              <a:t>…explore local marinas</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66</a:t>
            </a:fld>
            <a:endParaRPr lang="en-US" altLang="en-US"/>
          </a:p>
        </p:txBody>
      </p:sp>
    </p:spTree>
    <p:extLst>
      <p:ext uri="{BB962C8B-B14F-4D97-AF65-F5344CB8AC3E}">
        <p14:creationId xmlns:p14="http://schemas.microsoft.com/office/powerpoint/2010/main" val="30958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C10D-6217-3E48-B8D2-340D084EC8FB}"/>
              </a:ext>
            </a:extLst>
          </p:cNvPr>
          <p:cNvSpPr>
            <a:spLocks noGrp="1"/>
          </p:cNvSpPr>
          <p:nvPr>
            <p:ph type="title"/>
          </p:nvPr>
        </p:nvSpPr>
        <p:spPr>
          <a:xfrm>
            <a:off x="1295400" y="533400"/>
            <a:ext cx="2949575" cy="1600200"/>
          </a:xfrm>
        </p:spPr>
        <p:txBody>
          <a:bodyPr>
            <a:normAutofit/>
          </a:bodyPr>
          <a:lstStyle/>
          <a:p>
            <a:r>
              <a:rPr lang="en-US" sz="2700" dirty="0"/>
              <a:t>Referrals</a:t>
            </a:r>
            <a:br>
              <a:rPr lang="en-US" sz="2700" dirty="0"/>
            </a:br>
            <a:endParaRPr lang="en-US" sz="2700" dirty="0"/>
          </a:p>
        </p:txBody>
      </p:sp>
      <p:sp>
        <p:nvSpPr>
          <p:cNvPr id="3" name="Content Placeholder 2">
            <a:extLst>
              <a:ext uri="{FF2B5EF4-FFF2-40B4-BE49-F238E27FC236}">
                <a16:creationId xmlns:a16="http://schemas.microsoft.com/office/drawing/2014/main" id="{4A69F731-AE22-9345-AFE0-D698D41B6A6A}"/>
              </a:ext>
            </a:extLst>
          </p:cNvPr>
          <p:cNvSpPr>
            <a:spLocks noGrp="1"/>
          </p:cNvSpPr>
          <p:nvPr>
            <p:ph idx="1"/>
          </p:nvPr>
        </p:nvSpPr>
        <p:spPr>
          <a:xfrm>
            <a:off x="4267200" y="838200"/>
            <a:ext cx="4629150" cy="4873625"/>
          </a:xfrm>
        </p:spPr>
        <p:txBody>
          <a:bodyPr/>
          <a:lstStyle/>
          <a:p>
            <a:r>
              <a:rPr lang="en-US" sz="2700" dirty="0"/>
              <a:t>Local high schools typically need to offer information to their students that might help to keep them safe…while needed by as many students as Driver’s Ed, boating classes can be very valuable for those who do boat…</a:t>
            </a:r>
          </a:p>
          <a:p>
            <a:r>
              <a:rPr lang="en-US" sz="2700" dirty="0"/>
              <a:t>A simple announcement can go a long way</a:t>
            </a:r>
          </a:p>
          <a:p>
            <a:r>
              <a:rPr lang="en-US" sz="2700" dirty="0"/>
              <a:t>Can also reach parents with take home news</a:t>
            </a:r>
            <a:endParaRPr lang="en-US" dirty="0"/>
          </a:p>
        </p:txBody>
      </p:sp>
      <p:sp>
        <p:nvSpPr>
          <p:cNvPr id="4" name="Text Placeholder 3">
            <a:extLst>
              <a:ext uri="{FF2B5EF4-FFF2-40B4-BE49-F238E27FC236}">
                <a16:creationId xmlns:a16="http://schemas.microsoft.com/office/drawing/2014/main" id="{985D1368-688D-1943-8B3D-AB535EFE6B98}"/>
              </a:ext>
            </a:extLst>
          </p:cNvPr>
          <p:cNvSpPr>
            <a:spLocks noGrp="1"/>
          </p:cNvSpPr>
          <p:nvPr>
            <p:ph type="body" sz="half" idx="2"/>
          </p:nvPr>
        </p:nvSpPr>
        <p:spPr>
          <a:xfrm>
            <a:off x="1447800" y="2514600"/>
            <a:ext cx="2949575" cy="3811588"/>
          </a:xfrm>
        </p:spPr>
        <p:txBody>
          <a:bodyPr>
            <a:normAutofit/>
          </a:bodyPr>
          <a:lstStyle/>
          <a:p>
            <a:pPr fontAlgn="t"/>
            <a:r>
              <a:rPr lang="en-US" sz="2700" dirty="0"/>
              <a:t>when their child turns of boating age… </a:t>
            </a:r>
          </a:p>
          <a:p>
            <a:r>
              <a:rPr lang="en-US" sz="2700" dirty="0"/>
              <a:t>…explore local high schools</a:t>
            </a:r>
          </a:p>
          <a:p>
            <a:endParaRPr lang="en-US" sz="27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67</a:t>
            </a:fld>
            <a:endParaRPr lang="en-US" altLang="en-US"/>
          </a:p>
        </p:txBody>
      </p:sp>
    </p:spTree>
    <p:extLst>
      <p:ext uri="{BB962C8B-B14F-4D97-AF65-F5344CB8AC3E}">
        <p14:creationId xmlns:p14="http://schemas.microsoft.com/office/powerpoint/2010/main" val="157479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B4E9-BB84-4148-9A12-F1827EFAEDD3}"/>
              </a:ext>
            </a:extLst>
          </p:cNvPr>
          <p:cNvSpPr>
            <a:spLocks noGrp="1"/>
          </p:cNvSpPr>
          <p:nvPr>
            <p:ph type="title"/>
          </p:nvPr>
        </p:nvSpPr>
        <p:spPr>
          <a:xfrm>
            <a:off x="1219200" y="457200"/>
            <a:ext cx="2949575" cy="1600200"/>
          </a:xfrm>
        </p:spPr>
        <p:txBody>
          <a:bodyPr>
            <a:normAutofit/>
          </a:bodyPr>
          <a:lstStyle/>
          <a:p>
            <a:r>
              <a:rPr lang="en-US" sz="2700" dirty="0"/>
              <a:t>Referrals</a:t>
            </a:r>
            <a:br>
              <a:rPr lang="en-US" sz="2700" dirty="0"/>
            </a:br>
            <a:endParaRPr lang="en-US" sz="2700" dirty="0"/>
          </a:p>
        </p:txBody>
      </p:sp>
      <p:sp>
        <p:nvSpPr>
          <p:cNvPr id="3" name="Content Placeholder 2">
            <a:extLst>
              <a:ext uri="{FF2B5EF4-FFF2-40B4-BE49-F238E27FC236}">
                <a16:creationId xmlns:a16="http://schemas.microsoft.com/office/drawing/2014/main" id="{33B9D2F1-01A0-DB45-A285-1587E17877A5}"/>
              </a:ext>
            </a:extLst>
          </p:cNvPr>
          <p:cNvSpPr>
            <a:spLocks noGrp="1"/>
          </p:cNvSpPr>
          <p:nvPr>
            <p:ph idx="1"/>
          </p:nvPr>
        </p:nvSpPr>
        <p:spPr>
          <a:xfrm>
            <a:off x="4267200" y="914400"/>
            <a:ext cx="4629150" cy="4873625"/>
          </a:xfrm>
        </p:spPr>
        <p:txBody>
          <a:bodyPr/>
          <a:lstStyle/>
          <a:p>
            <a:r>
              <a:rPr lang="en-US" sz="2700" dirty="0"/>
              <a:t>Most marine communities have charitable entities of one kind or another…</a:t>
            </a:r>
          </a:p>
          <a:p>
            <a:r>
              <a:rPr lang="en-US" sz="2700" dirty="0"/>
              <a:t>Approaching these for a conversation of mutual interest can generate ideas which can be translated into action resulting in support for our classes which in turn increase attendance…</a:t>
            </a:r>
          </a:p>
        </p:txBody>
      </p:sp>
      <p:sp>
        <p:nvSpPr>
          <p:cNvPr id="4" name="Text Placeholder 3">
            <a:extLst>
              <a:ext uri="{FF2B5EF4-FFF2-40B4-BE49-F238E27FC236}">
                <a16:creationId xmlns:a16="http://schemas.microsoft.com/office/drawing/2014/main" id="{10A9F96E-28C0-C546-A5AA-98476AF3B0BE}"/>
              </a:ext>
            </a:extLst>
          </p:cNvPr>
          <p:cNvSpPr>
            <a:spLocks noGrp="1"/>
          </p:cNvSpPr>
          <p:nvPr>
            <p:ph type="body" sz="half" idx="2"/>
          </p:nvPr>
        </p:nvSpPr>
        <p:spPr>
          <a:xfrm>
            <a:off x="1447800" y="2286000"/>
            <a:ext cx="2949575" cy="3811588"/>
          </a:xfrm>
        </p:spPr>
        <p:txBody>
          <a:bodyPr>
            <a:normAutofit fontScale="92500" lnSpcReduction="20000"/>
          </a:bodyPr>
          <a:lstStyle/>
          <a:p>
            <a:pPr fontAlgn="t"/>
            <a:r>
              <a:rPr lang="en-US" sz="2900" dirty="0"/>
              <a:t>when local charitable entities seek to support safe boating, clean marinas, etc. …</a:t>
            </a:r>
          </a:p>
          <a:p>
            <a:r>
              <a:rPr lang="en-US" sz="2900" dirty="0"/>
              <a:t>…explore boating safety, environmental foundations</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68</a:t>
            </a:fld>
            <a:endParaRPr lang="en-US" altLang="en-US"/>
          </a:p>
        </p:txBody>
      </p:sp>
    </p:spTree>
    <p:extLst>
      <p:ext uri="{BB962C8B-B14F-4D97-AF65-F5344CB8AC3E}">
        <p14:creationId xmlns:p14="http://schemas.microsoft.com/office/powerpoint/2010/main" val="256486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B8C2-2073-404A-AE66-288E6D3B5BDD}"/>
              </a:ext>
            </a:extLst>
          </p:cNvPr>
          <p:cNvSpPr>
            <a:spLocks noGrp="1"/>
          </p:cNvSpPr>
          <p:nvPr>
            <p:ph type="title"/>
          </p:nvPr>
        </p:nvSpPr>
        <p:spPr>
          <a:xfrm>
            <a:off x="1219200" y="533400"/>
            <a:ext cx="2949178" cy="1543050"/>
          </a:xfrm>
        </p:spPr>
        <p:txBody>
          <a:bodyPr>
            <a:normAutofit/>
          </a:bodyPr>
          <a:lstStyle/>
          <a:p>
            <a:r>
              <a:rPr lang="en-US" sz="2700" dirty="0"/>
              <a:t>Referrals</a:t>
            </a:r>
            <a:br>
              <a:rPr lang="en-US" sz="2700" dirty="0"/>
            </a:br>
            <a:endParaRPr lang="en-US" sz="2700" dirty="0"/>
          </a:p>
        </p:txBody>
      </p:sp>
      <p:sp>
        <p:nvSpPr>
          <p:cNvPr id="3" name="Content Placeholder 2">
            <a:extLst>
              <a:ext uri="{FF2B5EF4-FFF2-40B4-BE49-F238E27FC236}">
                <a16:creationId xmlns:a16="http://schemas.microsoft.com/office/drawing/2014/main" id="{5F87D22B-67DE-3049-AB55-25AFB6293067}"/>
              </a:ext>
            </a:extLst>
          </p:cNvPr>
          <p:cNvSpPr>
            <a:spLocks noGrp="1"/>
          </p:cNvSpPr>
          <p:nvPr>
            <p:ph idx="1"/>
          </p:nvPr>
        </p:nvSpPr>
        <p:spPr>
          <a:xfrm>
            <a:off x="4343400" y="304800"/>
            <a:ext cx="4629150" cy="4873625"/>
          </a:xfrm>
        </p:spPr>
        <p:txBody>
          <a:bodyPr/>
          <a:lstStyle/>
          <a:p>
            <a:r>
              <a:rPr lang="en-US" sz="2700" dirty="0"/>
              <a:t>Similarly, local businesses, including the local branches of national companies, are always looking to make donations to the community…</a:t>
            </a:r>
          </a:p>
          <a:p>
            <a:r>
              <a:rPr lang="en-US" sz="2700" dirty="0"/>
              <a:t>This can be in the form of publicity and/or monies…</a:t>
            </a:r>
          </a:p>
          <a:p>
            <a:r>
              <a:rPr lang="en-US" sz="2700" dirty="0"/>
              <a:t>If we follow Section H of the AUXMAN, certain funding can be obtained to support our classes…</a:t>
            </a:r>
          </a:p>
        </p:txBody>
      </p:sp>
      <p:sp>
        <p:nvSpPr>
          <p:cNvPr id="4" name="Text Placeholder 3">
            <a:extLst>
              <a:ext uri="{FF2B5EF4-FFF2-40B4-BE49-F238E27FC236}">
                <a16:creationId xmlns:a16="http://schemas.microsoft.com/office/drawing/2014/main" id="{77864DC4-9DFA-3E4B-A252-334653463282}"/>
              </a:ext>
            </a:extLst>
          </p:cNvPr>
          <p:cNvSpPr>
            <a:spLocks noGrp="1"/>
          </p:cNvSpPr>
          <p:nvPr>
            <p:ph type="body" sz="half" idx="2"/>
          </p:nvPr>
        </p:nvSpPr>
        <p:spPr>
          <a:xfrm>
            <a:off x="1447800" y="2133600"/>
            <a:ext cx="2949575" cy="3811588"/>
          </a:xfrm>
        </p:spPr>
        <p:txBody>
          <a:bodyPr>
            <a:normAutofit fontScale="92500" lnSpcReduction="20000"/>
          </a:bodyPr>
          <a:lstStyle/>
          <a:p>
            <a:pPr fontAlgn="t"/>
            <a:r>
              <a:rPr lang="en-US" sz="2900" dirty="0"/>
              <a:t>when local businesses are looking to help the local community… </a:t>
            </a:r>
          </a:p>
          <a:p>
            <a:pPr fontAlgn="t"/>
            <a:r>
              <a:rPr lang="en-US" sz="2900" dirty="0"/>
              <a:t>…explore annual donations from corporate community foundations (CVS, Publix …)</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69</a:t>
            </a:fld>
            <a:endParaRPr lang="en-US" altLang="en-US"/>
          </a:p>
        </p:txBody>
      </p:sp>
    </p:spTree>
    <p:extLst>
      <p:ext uri="{BB962C8B-B14F-4D97-AF65-F5344CB8AC3E}">
        <p14:creationId xmlns:p14="http://schemas.microsoft.com/office/powerpoint/2010/main" val="200343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47800" y="152400"/>
            <a:ext cx="7391400" cy="1371600"/>
          </a:xfrm>
        </p:spPr>
        <p:txBody>
          <a:bodyPr/>
          <a:lstStyle/>
          <a:p>
            <a:r>
              <a:rPr lang="en-US" altLang="en-US" dirty="0"/>
              <a:t>Market Your Class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7</a:t>
            </a:fld>
            <a:endParaRPr lang="en-US" altLang="en-US" dirty="0"/>
          </a:p>
        </p:txBody>
      </p:sp>
      <p:sp>
        <p:nvSpPr>
          <p:cNvPr id="8" name="TextBox 7"/>
          <p:cNvSpPr txBox="1"/>
          <p:nvPr/>
        </p:nvSpPr>
        <p:spPr>
          <a:xfrm>
            <a:off x="1371600" y="1829307"/>
            <a:ext cx="7467600" cy="4524315"/>
          </a:xfrm>
          <a:prstGeom prst="rect">
            <a:avLst/>
          </a:prstGeom>
          <a:noFill/>
        </p:spPr>
        <p:txBody>
          <a:bodyPr wrap="square" rtlCol="0">
            <a:spAutoFit/>
          </a:bodyPr>
          <a:lstStyle/>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Add class to 7023</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Advertise</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Pent up demand?</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Local press?</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Flotilla Website?</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Flotilla Facebook Page?</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Craig’s List?</a:t>
            </a:r>
          </a:p>
          <a:p>
            <a:pPr marL="1371600" lvl="2" indent="-457200">
              <a:buFont typeface="Arial" panose="020B0604020202020204" pitchFamily="34" charset="0"/>
              <a:buChar char="•"/>
            </a:pPr>
            <a:r>
              <a:rPr lang="en-US" sz="3200" b="1" dirty="0" err="1">
                <a:solidFill>
                  <a:srgbClr val="002060"/>
                </a:solidFill>
                <a:latin typeface="Arial" panose="020B0604020202020204" pitchFamily="34" charset="0"/>
                <a:cs typeface="Arial" panose="020B0604020202020204" pitchFamily="34" charset="0"/>
              </a:rPr>
              <a:t>Nextdoor</a:t>
            </a:r>
            <a:r>
              <a:rPr lang="en-US" sz="3200" b="1" dirty="0">
                <a:solidFill>
                  <a:srgbClr val="002060"/>
                </a:solidFill>
                <a:latin typeface="Arial" panose="020B0604020202020204" pitchFamily="34" charset="0"/>
                <a:cs typeface="Arial" panose="020B0604020202020204" pitchFamily="34" charset="0"/>
              </a:rPr>
              <a:t>?</a:t>
            </a:r>
          </a:p>
          <a:p>
            <a:pPr marL="1371600" lvl="2" indent="-457200">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Eventbrite?</a:t>
            </a:r>
          </a:p>
        </p:txBody>
      </p:sp>
    </p:spTree>
    <p:extLst>
      <p:ext uri="{BB962C8B-B14F-4D97-AF65-F5344CB8AC3E}">
        <p14:creationId xmlns:p14="http://schemas.microsoft.com/office/powerpoint/2010/main" val="18664985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A373-CF4C-004D-8872-221F324F2E98}"/>
              </a:ext>
            </a:extLst>
          </p:cNvPr>
          <p:cNvSpPr>
            <a:spLocks noGrp="1"/>
          </p:cNvSpPr>
          <p:nvPr>
            <p:ph type="title"/>
          </p:nvPr>
        </p:nvSpPr>
        <p:spPr/>
        <p:txBody>
          <a:bodyPr/>
          <a:lstStyle/>
          <a:p>
            <a:r>
              <a:rPr lang="en-US" dirty="0"/>
              <a:t>Publicity </a:t>
            </a:r>
            <a:br>
              <a:rPr lang="en-US" dirty="0"/>
            </a:br>
            <a:r>
              <a:rPr lang="en-US" dirty="0"/>
              <a:t>(Outbound Marketing )</a:t>
            </a:r>
          </a:p>
        </p:txBody>
      </p:sp>
      <p:sp>
        <p:nvSpPr>
          <p:cNvPr id="3" name="Content Placeholder 2">
            <a:extLst>
              <a:ext uri="{FF2B5EF4-FFF2-40B4-BE49-F238E27FC236}">
                <a16:creationId xmlns:a16="http://schemas.microsoft.com/office/drawing/2014/main" id="{37007BBE-10CF-F046-9246-01811FD37ADA}"/>
              </a:ext>
            </a:extLst>
          </p:cNvPr>
          <p:cNvSpPr>
            <a:spLocks noGrp="1"/>
          </p:cNvSpPr>
          <p:nvPr>
            <p:ph idx="1"/>
          </p:nvPr>
        </p:nvSpPr>
        <p:spPr/>
        <p:txBody>
          <a:bodyPr>
            <a:noAutofit/>
          </a:bodyPr>
          <a:lstStyle/>
          <a:p>
            <a:pPr marL="0" indent="0">
              <a:buNone/>
            </a:pPr>
            <a:r>
              <a:rPr lang="en-US" sz="2250" dirty="0"/>
              <a:t>Traditional outlets, including social media, rely on being seen at the right time by the buyer, and, also on being a source of education to the buyer.</a:t>
            </a:r>
          </a:p>
          <a:p>
            <a:pPr marL="0" indent="0">
              <a:buNone/>
            </a:pPr>
            <a:r>
              <a:rPr lang="en-US" sz="2250" dirty="0"/>
              <a:t>These need to be frequent and top of mind to be effective.</a:t>
            </a:r>
          </a:p>
          <a:p>
            <a:pPr marL="385763" indent="-385763">
              <a:buFont typeface="+mj-lt"/>
              <a:buAutoNum type="arabicPeriod"/>
            </a:pPr>
            <a:r>
              <a:rPr lang="en-US" sz="2250" dirty="0"/>
              <a:t>PA can generate publicity, posters, positioning</a:t>
            </a:r>
          </a:p>
          <a:p>
            <a:pPr marL="385763" indent="-385763">
              <a:buFont typeface="+mj-lt"/>
              <a:buAutoNum type="arabicPeriod"/>
            </a:pPr>
            <a:r>
              <a:rPr lang="en-US" sz="2250" dirty="0"/>
              <a:t>PB can post on flotilla website and Facebook</a:t>
            </a:r>
          </a:p>
          <a:p>
            <a:pPr marL="385763" indent="-385763">
              <a:buFont typeface="+mj-lt"/>
              <a:buAutoNum type="arabicPeriod"/>
            </a:pPr>
            <a:r>
              <a:rPr lang="en-US" sz="2250" dirty="0"/>
              <a:t>RBSPV can distribute e-literature, brochures to focus groups</a:t>
            </a:r>
          </a:p>
          <a:p>
            <a:pPr marL="385763" indent="-385763">
              <a:buFont typeface="+mj-lt"/>
              <a:buAutoNum type="arabicPeriod"/>
            </a:pPr>
            <a:r>
              <a:rPr lang="en-US" sz="2250" dirty="0"/>
              <a:t>VE can distribute literature at the ramps with boaters</a:t>
            </a:r>
          </a:p>
          <a:p>
            <a:endParaRPr lang="en-US" sz="2250"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70</a:t>
            </a:fld>
            <a:endParaRPr lang="en-US" altLang="en-US"/>
          </a:p>
        </p:txBody>
      </p:sp>
    </p:spTree>
    <p:extLst>
      <p:ext uri="{BB962C8B-B14F-4D97-AF65-F5344CB8AC3E}">
        <p14:creationId xmlns:p14="http://schemas.microsoft.com/office/powerpoint/2010/main" val="13170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1135-F978-9A4B-9410-D8E22862AFD5}"/>
              </a:ext>
            </a:extLst>
          </p:cNvPr>
          <p:cNvSpPr>
            <a:spLocks noGrp="1"/>
          </p:cNvSpPr>
          <p:nvPr>
            <p:ph type="title"/>
          </p:nvPr>
        </p:nvSpPr>
        <p:spPr>
          <a:xfrm>
            <a:off x="1066800" y="381000"/>
            <a:ext cx="2949575" cy="1600200"/>
          </a:xfrm>
        </p:spPr>
        <p:txBody>
          <a:bodyPr/>
          <a:lstStyle/>
          <a:p>
            <a:r>
              <a:rPr lang="en-US" sz="2700" b="1" dirty="0"/>
              <a:t>Publicity</a:t>
            </a:r>
            <a:br>
              <a:rPr lang="en-US" sz="2700" b="1" dirty="0"/>
            </a:br>
            <a:endParaRPr lang="en-US" sz="2700" b="1" dirty="0"/>
          </a:p>
        </p:txBody>
      </p:sp>
      <p:sp>
        <p:nvSpPr>
          <p:cNvPr id="3" name="Content Placeholder 2">
            <a:extLst>
              <a:ext uri="{FF2B5EF4-FFF2-40B4-BE49-F238E27FC236}">
                <a16:creationId xmlns:a16="http://schemas.microsoft.com/office/drawing/2014/main" id="{7C7C65E4-750B-194F-8A1D-3539AAEB9D2E}"/>
              </a:ext>
            </a:extLst>
          </p:cNvPr>
          <p:cNvSpPr>
            <a:spLocks noGrp="1"/>
          </p:cNvSpPr>
          <p:nvPr>
            <p:ph idx="1"/>
          </p:nvPr>
        </p:nvSpPr>
        <p:spPr>
          <a:xfrm>
            <a:off x="4419600" y="914400"/>
            <a:ext cx="4629150" cy="4873625"/>
          </a:xfrm>
        </p:spPr>
        <p:txBody>
          <a:bodyPr/>
          <a:lstStyle/>
          <a:p>
            <a:r>
              <a:rPr lang="en-US" sz="2700" dirty="0"/>
              <a:t>Community papers offer a great source of publicity…</a:t>
            </a:r>
          </a:p>
          <a:p>
            <a:r>
              <a:rPr lang="en-US" sz="2700" dirty="0"/>
              <a:t>Stories at the beginning of spring…</a:t>
            </a:r>
          </a:p>
          <a:p>
            <a:r>
              <a:rPr lang="en-US" sz="2700" dirty="0"/>
              <a:t>Public service ads…</a:t>
            </a:r>
          </a:p>
          <a:p>
            <a:r>
              <a:rPr lang="en-US" sz="2700" dirty="0"/>
              <a:t>Fun photographs of boating with reference to classes</a:t>
            </a:r>
          </a:p>
        </p:txBody>
      </p:sp>
      <p:sp>
        <p:nvSpPr>
          <p:cNvPr id="4" name="Text Placeholder 3">
            <a:extLst>
              <a:ext uri="{FF2B5EF4-FFF2-40B4-BE49-F238E27FC236}">
                <a16:creationId xmlns:a16="http://schemas.microsoft.com/office/drawing/2014/main" id="{4E726813-6B52-4641-B78A-9AAB4CC2D96F}"/>
              </a:ext>
            </a:extLst>
          </p:cNvPr>
          <p:cNvSpPr>
            <a:spLocks noGrp="1"/>
          </p:cNvSpPr>
          <p:nvPr>
            <p:ph type="body" sz="half" idx="2"/>
          </p:nvPr>
        </p:nvSpPr>
        <p:spPr>
          <a:xfrm>
            <a:off x="1371600" y="2133600"/>
            <a:ext cx="2949575" cy="3811588"/>
          </a:xfrm>
        </p:spPr>
        <p:txBody>
          <a:bodyPr>
            <a:normAutofit lnSpcReduction="10000"/>
          </a:bodyPr>
          <a:lstStyle/>
          <a:p>
            <a:pPr fontAlgn="t"/>
            <a:r>
              <a:rPr lang="en-US" sz="2700" dirty="0"/>
              <a:t>when they read up on local current events… </a:t>
            </a:r>
          </a:p>
          <a:p>
            <a:pPr fontAlgn="t"/>
            <a:r>
              <a:rPr lang="en-US" sz="2700" dirty="0"/>
              <a:t>…explore special interest articles with local community papers, social media</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71</a:t>
            </a:fld>
            <a:endParaRPr lang="en-US" altLang="en-US"/>
          </a:p>
        </p:txBody>
      </p:sp>
    </p:spTree>
    <p:extLst>
      <p:ext uri="{BB962C8B-B14F-4D97-AF65-F5344CB8AC3E}">
        <p14:creationId xmlns:p14="http://schemas.microsoft.com/office/powerpoint/2010/main" val="11687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587A-7936-7E48-8A40-C87009FFE0B9}"/>
              </a:ext>
            </a:extLst>
          </p:cNvPr>
          <p:cNvSpPr>
            <a:spLocks noGrp="1"/>
          </p:cNvSpPr>
          <p:nvPr>
            <p:ph type="title"/>
          </p:nvPr>
        </p:nvSpPr>
        <p:spPr>
          <a:xfrm>
            <a:off x="1066800" y="457200"/>
            <a:ext cx="2949575" cy="1600200"/>
          </a:xfrm>
        </p:spPr>
        <p:txBody>
          <a:bodyPr/>
          <a:lstStyle/>
          <a:p>
            <a:r>
              <a:rPr lang="en-US" sz="2700" b="1" dirty="0"/>
              <a:t>Publicity</a:t>
            </a:r>
            <a:br>
              <a:rPr lang="en-US" sz="2700" b="1" dirty="0"/>
            </a:br>
            <a:endParaRPr lang="en-US" sz="2700" b="1" dirty="0"/>
          </a:p>
        </p:txBody>
      </p:sp>
      <p:sp>
        <p:nvSpPr>
          <p:cNvPr id="3" name="Content Placeholder 2">
            <a:extLst>
              <a:ext uri="{FF2B5EF4-FFF2-40B4-BE49-F238E27FC236}">
                <a16:creationId xmlns:a16="http://schemas.microsoft.com/office/drawing/2014/main" id="{C186BC6F-D6E0-F04F-9172-8E7D6FCDC2FC}"/>
              </a:ext>
            </a:extLst>
          </p:cNvPr>
          <p:cNvSpPr>
            <a:spLocks noGrp="1"/>
          </p:cNvSpPr>
          <p:nvPr>
            <p:ph idx="1"/>
          </p:nvPr>
        </p:nvSpPr>
        <p:spPr>
          <a:xfrm>
            <a:off x="4419600" y="990600"/>
            <a:ext cx="4629150" cy="4873625"/>
          </a:xfrm>
        </p:spPr>
        <p:txBody>
          <a:bodyPr/>
          <a:lstStyle/>
          <a:p>
            <a:r>
              <a:rPr lang="en-US" sz="2700" dirty="0"/>
              <a:t>Local TV news are always looking for positive news</a:t>
            </a:r>
          </a:p>
          <a:p>
            <a:r>
              <a:rPr lang="en-US" sz="2700" dirty="0"/>
              <a:t>Service Ads offer a good opportunity…</a:t>
            </a:r>
          </a:p>
        </p:txBody>
      </p:sp>
      <p:sp>
        <p:nvSpPr>
          <p:cNvPr id="4" name="Text Placeholder 3">
            <a:extLst>
              <a:ext uri="{FF2B5EF4-FFF2-40B4-BE49-F238E27FC236}">
                <a16:creationId xmlns:a16="http://schemas.microsoft.com/office/drawing/2014/main" id="{03113AFB-C646-7042-B6F5-0EE3CE43583E}"/>
              </a:ext>
            </a:extLst>
          </p:cNvPr>
          <p:cNvSpPr>
            <a:spLocks noGrp="1"/>
          </p:cNvSpPr>
          <p:nvPr>
            <p:ph type="body" sz="half" idx="2"/>
          </p:nvPr>
        </p:nvSpPr>
        <p:spPr>
          <a:xfrm>
            <a:off x="1371600" y="2438400"/>
            <a:ext cx="2949575" cy="3811588"/>
          </a:xfrm>
        </p:spPr>
        <p:txBody>
          <a:bodyPr>
            <a:normAutofit/>
          </a:bodyPr>
          <a:lstStyle/>
          <a:p>
            <a:pPr fontAlgn="t"/>
            <a:r>
              <a:rPr lang="en-US" sz="2700" dirty="0"/>
              <a:t>when they see you on the local TV news…</a:t>
            </a:r>
          </a:p>
          <a:p>
            <a:pPr fontAlgn="t"/>
            <a:r>
              <a:rPr lang="en-US" sz="2700" dirty="0"/>
              <a:t>…get a local interview for the news</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72</a:t>
            </a:fld>
            <a:endParaRPr lang="en-US" altLang="en-US"/>
          </a:p>
        </p:txBody>
      </p:sp>
    </p:spTree>
    <p:extLst>
      <p:ext uri="{BB962C8B-B14F-4D97-AF65-F5344CB8AC3E}">
        <p14:creationId xmlns:p14="http://schemas.microsoft.com/office/powerpoint/2010/main" val="40095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7C1C-4427-074E-B14E-8B49EF844D10}"/>
              </a:ext>
            </a:extLst>
          </p:cNvPr>
          <p:cNvSpPr>
            <a:spLocks noGrp="1"/>
          </p:cNvSpPr>
          <p:nvPr>
            <p:ph type="title"/>
          </p:nvPr>
        </p:nvSpPr>
        <p:spPr>
          <a:xfrm>
            <a:off x="1066800" y="533400"/>
            <a:ext cx="2949575" cy="1600200"/>
          </a:xfrm>
        </p:spPr>
        <p:txBody>
          <a:bodyPr/>
          <a:lstStyle/>
          <a:p>
            <a:r>
              <a:rPr lang="en-US" sz="2700" b="1" dirty="0"/>
              <a:t>Publicity</a:t>
            </a:r>
            <a:br>
              <a:rPr lang="en-US" sz="2700" b="1" dirty="0"/>
            </a:br>
            <a:endParaRPr lang="en-US" sz="2700" b="1" dirty="0"/>
          </a:p>
        </p:txBody>
      </p:sp>
      <p:sp>
        <p:nvSpPr>
          <p:cNvPr id="3" name="Content Placeholder 2">
            <a:extLst>
              <a:ext uri="{FF2B5EF4-FFF2-40B4-BE49-F238E27FC236}">
                <a16:creationId xmlns:a16="http://schemas.microsoft.com/office/drawing/2014/main" id="{6B4140A8-88D8-E147-B722-C5A19CB29381}"/>
              </a:ext>
            </a:extLst>
          </p:cNvPr>
          <p:cNvSpPr>
            <a:spLocks noGrp="1"/>
          </p:cNvSpPr>
          <p:nvPr>
            <p:ph idx="1"/>
          </p:nvPr>
        </p:nvSpPr>
        <p:spPr>
          <a:xfrm>
            <a:off x="4419600" y="1371600"/>
            <a:ext cx="4629150" cy="4416425"/>
          </a:xfrm>
        </p:spPr>
        <p:txBody>
          <a:bodyPr/>
          <a:lstStyle/>
          <a:p>
            <a:r>
              <a:rPr lang="en-US" sz="2700" dirty="0"/>
              <a:t>Local radio offers a good variety…</a:t>
            </a:r>
          </a:p>
          <a:p>
            <a:r>
              <a:rPr lang="en-US" sz="2700" dirty="0"/>
              <a:t>Contact the key programs and offer to go on for a few minutes…</a:t>
            </a:r>
          </a:p>
          <a:p>
            <a:r>
              <a:rPr lang="en-US" sz="2700" dirty="0"/>
              <a:t>They are always looking for content…</a:t>
            </a:r>
          </a:p>
        </p:txBody>
      </p:sp>
      <p:sp>
        <p:nvSpPr>
          <p:cNvPr id="4" name="Text Placeholder 3">
            <a:extLst>
              <a:ext uri="{FF2B5EF4-FFF2-40B4-BE49-F238E27FC236}">
                <a16:creationId xmlns:a16="http://schemas.microsoft.com/office/drawing/2014/main" id="{7047FF04-DC2D-0D4E-9DC7-EA9C870CD6E3}"/>
              </a:ext>
            </a:extLst>
          </p:cNvPr>
          <p:cNvSpPr>
            <a:spLocks noGrp="1"/>
          </p:cNvSpPr>
          <p:nvPr>
            <p:ph type="body" sz="half" idx="2"/>
          </p:nvPr>
        </p:nvSpPr>
        <p:spPr>
          <a:xfrm>
            <a:off x="1371600" y="2362200"/>
            <a:ext cx="2949575" cy="3811588"/>
          </a:xfrm>
        </p:spPr>
        <p:txBody>
          <a:bodyPr>
            <a:normAutofit/>
          </a:bodyPr>
          <a:lstStyle/>
          <a:p>
            <a:pPr fontAlgn="t"/>
            <a:r>
              <a:rPr lang="en-US" sz="2700" dirty="0"/>
              <a:t>when they hear you on the local radio boating, fishing programs…</a:t>
            </a:r>
          </a:p>
          <a:p>
            <a:r>
              <a:rPr lang="en-US" sz="2700" dirty="0"/>
              <a:t>…get local interviews</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73</a:t>
            </a:fld>
            <a:endParaRPr lang="en-US" altLang="en-US"/>
          </a:p>
        </p:txBody>
      </p:sp>
    </p:spTree>
    <p:extLst>
      <p:ext uri="{BB962C8B-B14F-4D97-AF65-F5344CB8AC3E}">
        <p14:creationId xmlns:p14="http://schemas.microsoft.com/office/powerpoint/2010/main" val="3749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4475-5AD1-D242-BD32-A06942D4A953}"/>
              </a:ext>
            </a:extLst>
          </p:cNvPr>
          <p:cNvSpPr>
            <a:spLocks noGrp="1"/>
          </p:cNvSpPr>
          <p:nvPr>
            <p:ph type="title"/>
          </p:nvPr>
        </p:nvSpPr>
        <p:spPr>
          <a:xfrm>
            <a:off x="1143000" y="533400"/>
            <a:ext cx="2949575" cy="1600200"/>
          </a:xfrm>
        </p:spPr>
        <p:txBody>
          <a:bodyPr/>
          <a:lstStyle/>
          <a:p>
            <a:r>
              <a:rPr lang="en-US" sz="2700" b="1" dirty="0"/>
              <a:t>Publicity</a:t>
            </a:r>
            <a:br>
              <a:rPr lang="en-US" sz="2700" b="1" dirty="0"/>
            </a:br>
            <a:endParaRPr lang="en-US" sz="2700" b="1" dirty="0"/>
          </a:p>
        </p:txBody>
      </p:sp>
      <p:sp>
        <p:nvSpPr>
          <p:cNvPr id="3" name="Content Placeholder 2">
            <a:extLst>
              <a:ext uri="{FF2B5EF4-FFF2-40B4-BE49-F238E27FC236}">
                <a16:creationId xmlns:a16="http://schemas.microsoft.com/office/drawing/2014/main" id="{83AD2134-0B3A-7549-B8CE-F506583B1DC1}"/>
              </a:ext>
            </a:extLst>
          </p:cNvPr>
          <p:cNvSpPr>
            <a:spLocks noGrp="1"/>
          </p:cNvSpPr>
          <p:nvPr>
            <p:ph idx="1"/>
          </p:nvPr>
        </p:nvSpPr>
        <p:spPr>
          <a:xfrm>
            <a:off x="4514850" y="1295400"/>
            <a:ext cx="4629150" cy="4873625"/>
          </a:xfrm>
        </p:spPr>
        <p:txBody>
          <a:bodyPr/>
          <a:lstStyle/>
          <a:p>
            <a:pPr marL="0" indent="0">
              <a:buNone/>
            </a:pPr>
            <a:r>
              <a:rPr lang="en-US" sz="2700" dirty="0"/>
              <a:t>~ Flotillas</a:t>
            </a:r>
          </a:p>
          <a:p>
            <a:pPr lvl="1"/>
            <a:r>
              <a:rPr lang="en-US" sz="2700" b="1" dirty="0"/>
              <a:t>Facebook</a:t>
            </a:r>
          </a:p>
          <a:p>
            <a:pPr lvl="1"/>
            <a:r>
              <a:rPr lang="en-US" sz="2700" b="1" dirty="0"/>
              <a:t>Dedicated PE webpage</a:t>
            </a:r>
          </a:p>
          <a:p>
            <a:pPr lvl="1"/>
            <a:r>
              <a:rPr lang="en-US" sz="2700" b="1" dirty="0"/>
              <a:t>National PE calendar</a:t>
            </a:r>
          </a:p>
          <a:p>
            <a:pPr lvl="1"/>
            <a:r>
              <a:rPr lang="en-US" sz="2700" b="1" dirty="0"/>
              <a:t>Ask students to repost on their social media pages</a:t>
            </a:r>
          </a:p>
          <a:p>
            <a:pPr lvl="1"/>
            <a:r>
              <a:rPr lang="en-US" sz="2700" b="1" dirty="0"/>
              <a:t>Ask flotilla members to repost on their social media pages</a:t>
            </a:r>
          </a:p>
          <a:p>
            <a:endParaRPr lang="en-US" dirty="0"/>
          </a:p>
        </p:txBody>
      </p:sp>
      <p:sp>
        <p:nvSpPr>
          <p:cNvPr id="4" name="Text Placeholder 3">
            <a:extLst>
              <a:ext uri="{FF2B5EF4-FFF2-40B4-BE49-F238E27FC236}">
                <a16:creationId xmlns:a16="http://schemas.microsoft.com/office/drawing/2014/main" id="{EAF3EEEB-589A-564A-A991-C4D0B1AD341F}"/>
              </a:ext>
            </a:extLst>
          </p:cNvPr>
          <p:cNvSpPr>
            <a:spLocks noGrp="1"/>
          </p:cNvSpPr>
          <p:nvPr>
            <p:ph type="body" sz="half" idx="2"/>
          </p:nvPr>
        </p:nvSpPr>
        <p:spPr>
          <a:xfrm>
            <a:off x="1447800" y="2133600"/>
            <a:ext cx="3101975" cy="4114800"/>
          </a:xfrm>
        </p:spPr>
        <p:txBody>
          <a:bodyPr>
            <a:normAutofit fontScale="70000" lnSpcReduction="20000"/>
          </a:bodyPr>
          <a:lstStyle/>
          <a:p>
            <a:r>
              <a:rPr lang="en-US" sz="3500" dirty="0"/>
              <a:t>~National Publicity </a:t>
            </a:r>
          </a:p>
          <a:p>
            <a:r>
              <a:rPr lang="en-US" sz="3500" dirty="0"/>
              <a:t>–Update National website to incorporate virtual classes, references, etc.</a:t>
            </a:r>
          </a:p>
          <a:p>
            <a:r>
              <a:rPr lang="en-US" sz="3500" dirty="0"/>
              <a:t>~Calendar – 7023; Best to post as many classes as possible</a:t>
            </a:r>
          </a:p>
          <a:p>
            <a:endParaRPr lang="en-US" sz="2400" dirty="0"/>
          </a:p>
        </p:txBody>
      </p:sp>
      <p:sp>
        <p:nvSpPr>
          <p:cNvPr id="5" name="Slide Number Placeholder 4"/>
          <p:cNvSpPr>
            <a:spLocks noGrp="1"/>
          </p:cNvSpPr>
          <p:nvPr>
            <p:ph type="sldNum" sz="quarter" idx="12"/>
          </p:nvPr>
        </p:nvSpPr>
        <p:spPr/>
        <p:txBody>
          <a:bodyPr/>
          <a:lstStyle/>
          <a:p>
            <a:fld id="{4F43E47D-EBA2-478C-A304-A828AD21DE5C}" type="slidenum">
              <a:rPr lang="en-US" altLang="en-US" smtClean="0"/>
              <a:pPr/>
              <a:t>74</a:t>
            </a:fld>
            <a:endParaRPr lang="en-US" altLang="en-US"/>
          </a:p>
        </p:txBody>
      </p:sp>
    </p:spTree>
    <p:extLst>
      <p:ext uri="{BB962C8B-B14F-4D97-AF65-F5344CB8AC3E}">
        <p14:creationId xmlns:p14="http://schemas.microsoft.com/office/powerpoint/2010/main" val="128588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01254D-DF9F-E649-9743-F374016F214F}"/>
              </a:ext>
            </a:extLst>
          </p:cNvPr>
          <p:cNvSpPr>
            <a:spLocks noGrp="1"/>
          </p:cNvSpPr>
          <p:nvPr>
            <p:ph type="title"/>
          </p:nvPr>
        </p:nvSpPr>
        <p:spPr/>
        <p:txBody>
          <a:bodyPr>
            <a:normAutofit fontScale="90000"/>
          </a:bodyPr>
          <a:lstStyle/>
          <a:p>
            <a:pPr algn="ctr"/>
            <a:r>
              <a:rPr lang="en-US" dirty="0"/>
              <a:t>Calendar – 7023</a:t>
            </a:r>
            <a:br>
              <a:rPr lang="en-US" dirty="0"/>
            </a:br>
            <a:r>
              <a:rPr lang="en-US" dirty="0"/>
              <a:t>Best to post as many classes as possible</a:t>
            </a:r>
          </a:p>
        </p:txBody>
      </p:sp>
      <p:pic>
        <p:nvPicPr>
          <p:cNvPr id="6" name="Content Placeholder 5">
            <a:extLst>
              <a:ext uri="{FF2B5EF4-FFF2-40B4-BE49-F238E27FC236}">
                <a16:creationId xmlns:a16="http://schemas.microsoft.com/office/drawing/2014/main" id="{DD24BACF-FCE9-3B4C-90E1-1D8FE490CD4A}"/>
              </a:ext>
            </a:extLst>
          </p:cNvPr>
          <p:cNvPicPr>
            <a:picLocks noGrp="1" noChangeAspect="1"/>
          </p:cNvPicPr>
          <p:nvPr>
            <p:ph idx="1"/>
          </p:nvPr>
        </p:nvPicPr>
        <p:blipFill rotWithShape="1">
          <a:blip r:embed="rId3"/>
          <a:srcRect l="1288" t="8991"/>
          <a:stretch/>
        </p:blipFill>
        <p:spPr>
          <a:xfrm>
            <a:off x="2133600" y="1828800"/>
            <a:ext cx="5485745" cy="4582227"/>
          </a:xfrm>
          <a:prstGeom prst="rect">
            <a:avLst/>
          </a:prstGeom>
          <a:ln>
            <a:solidFill>
              <a:srgbClr val="002060"/>
            </a:solidFill>
          </a:ln>
        </p:spPr>
      </p:pic>
      <p:sp>
        <p:nvSpPr>
          <p:cNvPr id="2" name="Slide Number Placeholder 1"/>
          <p:cNvSpPr>
            <a:spLocks noGrp="1"/>
          </p:cNvSpPr>
          <p:nvPr>
            <p:ph type="sldNum" sz="quarter" idx="12"/>
          </p:nvPr>
        </p:nvSpPr>
        <p:spPr/>
        <p:txBody>
          <a:bodyPr/>
          <a:lstStyle/>
          <a:p>
            <a:fld id="{42DEE7DA-4A79-45B8-AEF7-86F68FB2B908}" type="slidenum">
              <a:rPr lang="en-US" altLang="en-US" smtClean="0"/>
              <a:pPr/>
              <a:t>75</a:t>
            </a:fld>
            <a:endParaRPr lang="en-US" altLang="en-US"/>
          </a:p>
        </p:txBody>
      </p:sp>
    </p:spTree>
    <p:extLst>
      <p:ext uri="{BB962C8B-B14F-4D97-AF65-F5344CB8AC3E}">
        <p14:creationId xmlns:p14="http://schemas.microsoft.com/office/powerpoint/2010/main" val="279356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BD8A723-FC0E-E54B-AC89-F2C54E818CDA}"/>
              </a:ext>
            </a:extLst>
          </p:cNvPr>
          <p:cNvSpPr>
            <a:spLocks noGrp="1"/>
          </p:cNvSpPr>
          <p:nvPr>
            <p:ph type="title"/>
          </p:nvPr>
        </p:nvSpPr>
        <p:spPr/>
        <p:txBody>
          <a:bodyPr/>
          <a:lstStyle/>
          <a:p>
            <a:pPr algn="ctr"/>
            <a:r>
              <a:rPr lang="en-US" dirty="0"/>
              <a:t>Gallery View</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5301" y="1676400"/>
            <a:ext cx="7220197" cy="4343400"/>
          </a:xfrm>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76</a:t>
            </a:fld>
            <a:endParaRPr lang="en-US" altLang="en-US"/>
          </a:p>
        </p:txBody>
      </p:sp>
    </p:spTree>
    <p:extLst>
      <p:ext uri="{BB962C8B-B14F-4D97-AF65-F5344CB8AC3E}">
        <p14:creationId xmlns:p14="http://schemas.microsoft.com/office/powerpoint/2010/main" val="4120188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AE5121-8C96-D246-AF53-953BEB61DB48}"/>
              </a:ext>
            </a:extLst>
          </p:cNvPr>
          <p:cNvSpPr>
            <a:spLocks noGrp="1"/>
          </p:cNvSpPr>
          <p:nvPr>
            <p:ph type="title"/>
          </p:nvPr>
        </p:nvSpPr>
        <p:spPr/>
        <p:txBody>
          <a:bodyPr/>
          <a:lstStyle/>
          <a:p>
            <a:pPr algn="ctr"/>
            <a:r>
              <a:rPr lang="en-US" dirty="0"/>
              <a:t>Dedicated PE </a:t>
            </a:r>
          </a:p>
        </p:txBody>
      </p:sp>
      <p:pic>
        <p:nvPicPr>
          <p:cNvPr id="10" name="Content Placeholder 9">
            <a:extLst>
              <a:ext uri="{FF2B5EF4-FFF2-40B4-BE49-F238E27FC236}">
                <a16:creationId xmlns:a16="http://schemas.microsoft.com/office/drawing/2014/main" id="{2CD81697-5F69-224A-82FC-31EE0069843C}"/>
              </a:ext>
            </a:extLst>
          </p:cNvPr>
          <p:cNvPicPr>
            <a:picLocks noGrp="1" noChangeAspect="1"/>
          </p:cNvPicPr>
          <p:nvPr>
            <p:ph idx="1"/>
          </p:nvPr>
        </p:nvPicPr>
        <p:blipFill rotWithShape="1">
          <a:blip r:embed="rId3"/>
          <a:srcRect r="2126"/>
          <a:stretch/>
        </p:blipFill>
        <p:spPr>
          <a:xfrm>
            <a:off x="2057400" y="1524000"/>
            <a:ext cx="6748992" cy="3352800"/>
          </a:xfrm>
          <a:prstGeom prst="rect">
            <a:avLst/>
          </a:prstGeom>
          <a:ln>
            <a:solidFill>
              <a:srgbClr val="002060"/>
            </a:solidFill>
          </a:ln>
        </p:spPr>
      </p:pic>
      <p:sp>
        <p:nvSpPr>
          <p:cNvPr id="2" name="Slide Number Placeholder 1"/>
          <p:cNvSpPr>
            <a:spLocks noGrp="1"/>
          </p:cNvSpPr>
          <p:nvPr>
            <p:ph type="sldNum" sz="quarter" idx="12"/>
          </p:nvPr>
        </p:nvSpPr>
        <p:spPr/>
        <p:txBody>
          <a:bodyPr/>
          <a:lstStyle/>
          <a:p>
            <a:fld id="{42DEE7DA-4A79-45B8-AEF7-86F68FB2B908}" type="slidenum">
              <a:rPr lang="en-US" altLang="en-US" smtClean="0"/>
              <a:pPr/>
              <a:t>77</a:t>
            </a:fld>
            <a:endParaRPr lang="en-US" altLang="en-US"/>
          </a:p>
        </p:txBody>
      </p:sp>
    </p:spTree>
    <p:extLst>
      <p:ext uri="{BB962C8B-B14F-4D97-AF65-F5344CB8AC3E}">
        <p14:creationId xmlns:p14="http://schemas.microsoft.com/office/powerpoint/2010/main" val="11708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808A46-511E-5F4D-BD29-00816C3BB429}"/>
              </a:ext>
            </a:extLst>
          </p:cNvPr>
          <p:cNvSpPr>
            <a:spLocks noGrp="1"/>
          </p:cNvSpPr>
          <p:nvPr>
            <p:ph type="title"/>
          </p:nvPr>
        </p:nvSpPr>
        <p:spPr/>
        <p:txBody>
          <a:bodyPr/>
          <a:lstStyle/>
          <a:p>
            <a:pPr algn="ctr"/>
            <a:r>
              <a:rPr lang="en-US" dirty="0"/>
              <a:t>Facebook Page</a:t>
            </a:r>
          </a:p>
        </p:txBody>
      </p:sp>
      <p:pic>
        <p:nvPicPr>
          <p:cNvPr id="4" name="Content Placeholder 3"/>
          <p:cNvPicPr>
            <a:picLocks noGrp="1" noChangeAspect="1"/>
          </p:cNvPicPr>
          <p:nvPr>
            <p:ph idx="1"/>
          </p:nvPr>
        </p:nvPicPr>
        <p:blipFill>
          <a:blip r:embed="rId3"/>
          <a:stretch>
            <a:fillRect/>
          </a:stretch>
        </p:blipFill>
        <p:spPr>
          <a:xfrm>
            <a:off x="1538287" y="2362200"/>
            <a:ext cx="7327042" cy="2895600"/>
          </a:xfrm>
          <a:prstGeom prst="rect">
            <a:avLst/>
          </a:prstGeom>
          <a:ln>
            <a:solidFill>
              <a:srgbClr val="002060"/>
            </a:solidFill>
          </a:ln>
        </p:spPr>
      </p:pic>
      <p:sp>
        <p:nvSpPr>
          <p:cNvPr id="2" name="Slide Number Placeholder 1"/>
          <p:cNvSpPr>
            <a:spLocks noGrp="1"/>
          </p:cNvSpPr>
          <p:nvPr>
            <p:ph type="sldNum" sz="quarter" idx="12"/>
          </p:nvPr>
        </p:nvSpPr>
        <p:spPr/>
        <p:txBody>
          <a:bodyPr/>
          <a:lstStyle/>
          <a:p>
            <a:fld id="{42DEE7DA-4A79-45B8-AEF7-86F68FB2B908}" type="slidenum">
              <a:rPr lang="en-US" altLang="en-US" smtClean="0"/>
              <a:pPr/>
              <a:t>78</a:t>
            </a:fld>
            <a:endParaRPr lang="en-US" altLang="en-US"/>
          </a:p>
        </p:txBody>
      </p:sp>
    </p:spTree>
    <p:extLst>
      <p:ext uri="{BB962C8B-B14F-4D97-AF65-F5344CB8AC3E}">
        <p14:creationId xmlns:p14="http://schemas.microsoft.com/office/powerpoint/2010/main" val="2936614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F3A2-6574-5344-9116-5AD128825C92}"/>
              </a:ext>
            </a:extLst>
          </p:cNvPr>
          <p:cNvSpPr>
            <a:spLocks noGrp="1"/>
          </p:cNvSpPr>
          <p:nvPr>
            <p:ph type="title"/>
          </p:nvPr>
        </p:nvSpPr>
        <p:spPr/>
        <p:txBody>
          <a:bodyPr/>
          <a:lstStyle/>
          <a:p>
            <a:pPr algn="ctr"/>
            <a:r>
              <a:rPr lang="en-US" dirty="0"/>
              <a:t>Close the Sale</a:t>
            </a:r>
          </a:p>
        </p:txBody>
      </p:sp>
      <p:sp>
        <p:nvSpPr>
          <p:cNvPr id="3" name="Content Placeholder 2">
            <a:extLst>
              <a:ext uri="{FF2B5EF4-FFF2-40B4-BE49-F238E27FC236}">
                <a16:creationId xmlns:a16="http://schemas.microsoft.com/office/drawing/2014/main" id="{BB47E7A9-297D-8A4E-BE0B-7FFD5239A8AF}"/>
              </a:ext>
            </a:extLst>
          </p:cNvPr>
          <p:cNvSpPr>
            <a:spLocks noGrp="1"/>
          </p:cNvSpPr>
          <p:nvPr>
            <p:ph idx="1"/>
          </p:nvPr>
        </p:nvSpPr>
        <p:spPr/>
        <p:txBody>
          <a:bodyPr/>
          <a:lstStyle/>
          <a:p>
            <a:r>
              <a:rPr lang="en-US" b="1" dirty="0"/>
              <a:t>Set up dedicated contact numbers and sites for classes</a:t>
            </a:r>
          </a:p>
          <a:p>
            <a:r>
              <a:rPr lang="en-US" b="1" dirty="0"/>
              <a:t>Personally respond to every call to register student</a:t>
            </a:r>
          </a:p>
          <a:p>
            <a:pPr lvl="1"/>
            <a:r>
              <a:rPr lang="en-US" dirty="0"/>
              <a:t>Dedicated Phone – PE class only</a:t>
            </a:r>
          </a:p>
          <a:p>
            <a:pPr lvl="1"/>
            <a:r>
              <a:rPr lang="en-US" dirty="0"/>
              <a:t>Dedicated Email – PE class only</a:t>
            </a:r>
          </a:p>
          <a:p>
            <a:pPr lvl="1"/>
            <a:r>
              <a:rPr lang="en-US" dirty="0"/>
              <a:t>Dedicated Website or webpage – PE class only</a:t>
            </a:r>
          </a:p>
          <a:p>
            <a:pPr lvl="1"/>
            <a:r>
              <a:rPr lang="en-US" dirty="0"/>
              <a:t>Dedicated Registration – PE class only</a:t>
            </a:r>
          </a:p>
          <a:p>
            <a:pPr lvl="1"/>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79</a:t>
            </a:fld>
            <a:endParaRPr lang="en-US" altLang="en-US"/>
          </a:p>
        </p:txBody>
      </p:sp>
    </p:spTree>
    <p:extLst>
      <p:ext uri="{BB962C8B-B14F-4D97-AF65-F5344CB8AC3E}">
        <p14:creationId xmlns:p14="http://schemas.microsoft.com/office/powerpoint/2010/main" val="39208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47800" y="152400"/>
            <a:ext cx="7391400" cy="1371600"/>
          </a:xfrm>
        </p:spPr>
        <p:txBody>
          <a:bodyPr/>
          <a:lstStyle/>
          <a:p>
            <a:r>
              <a:rPr lang="en-US" altLang="en-US" dirty="0"/>
              <a:t>Market Your Class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8</a:t>
            </a:fld>
            <a:endParaRPr lang="en-US" altLang="en-US" dirty="0"/>
          </a:p>
        </p:txBody>
      </p:sp>
      <p:pic>
        <p:nvPicPr>
          <p:cNvPr id="2" name="Picture 1"/>
          <p:cNvPicPr>
            <a:picLocks noChangeAspect="1"/>
          </p:cNvPicPr>
          <p:nvPr/>
        </p:nvPicPr>
        <p:blipFill>
          <a:blip r:embed="rId3"/>
          <a:stretch>
            <a:fillRect/>
          </a:stretch>
        </p:blipFill>
        <p:spPr>
          <a:xfrm rot="20089629">
            <a:off x="473796" y="1827848"/>
            <a:ext cx="4037132" cy="2054321"/>
          </a:xfrm>
          <a:prstGeom prst="rect">
            <a:avLst/>
          </a:prstGeom>
          <a:ln>
            <a:solidFill>
              <a:srgbClr val="002060"/>
            </a:solidFill>
          </a:ln>
        </p:spPr>
      </p:pic>
      <p:pic>
        <p:nvPicPr>
          <p:cNvPr id="3" name="Picture 2"/>
          <p:cNvPicPr>
            <a:picLocks noChangeAspect="1"/>
          </p:cNvPicPr>
          <p:nvPr/>
        </p:nvPicPr>
        <p:blipFill>
          <a:blip r:embed="rId4"/>
          <a:stretch>
            <a:fillRect/>
          </a:stretch>
        </p:blipFill>
        <p:spPr>
          <a:xfrm rot="1229559">
            <a:off x="4504704" y="1724015"/>
            <a:ext cx="4584976" cy="2185620"/>
          </a:xfrm>
          <a:prstGeom prst="rect">
            <a:avLst/>
          </a:prstGeom>
          <a:ln>
            <a:solidFill>
              <a:srgbClr val="002060"/>
            </a:solidFill>
          </a:ln>
        </p:spPr>
      </p:pic>
      <p:pic>
        <p:nvPicPr>
          <p:cNvPr id="4" name="Picture 3"/>
          <p:cNvPicPr>
            <a:picLocks noChangeAspect="1"/>
          </p:cNvPicPr>
          <p:nvPr/>
        </p:nvPicPr>
        <p:blipFill>
          <a:blip r:embed="rId5"/>
          <a:stretch>
            <a:fillRect/>
          </a:stretch>
        </p:blipFill>
        <p:spPr>
          <a:xfrm>
            <a:off x="2514600" y="4038600"/>
            <a:ext cx="4362450" cy="1885950"/>
          </a:xfrm>
          <a:prstGeom prst="rect">
            <a:avLst/>
          </a:prstGeom>
          <a:ln>
            <a:solidFill>
              <a:srgbClr val="002060"/>
            </a:solidFill>
          </a:ln>
        </p:spPr>
      </p:pic>
      <p:sp>
        <p:nvSpPr>
          <p:cNvPr id="5" name="TextBox 4"/>
          <p:cNvSpPr txBox="1"/>
          <p:nvPr/>
        </p:nvSpPr>
        <p:spPr>
          <a:xfrm>
            <a:off x="5943600" y="6019800"/>
            <a:ext cx="2514600" cy="830997"/>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11-1 </a:t>
            </a:r>
            <a:r>
              <a:rPr lang="en-US" b="1" dirty="0">
                <a:solidFill>
                  <a:srgbClr val="002060"/>
                </a:solidFill>
                <a:latin typeface="Arial" panose="020B0604020202020204" pitchFamily="34" charset="0"/>
                <a:cs typeface="Arial" panose="020B0604020202020204" pitchFamily="34" charset="0"/>
                <a:hlinkClick r:id="rId6"/>
              </a:rPr>
              <a:t>YouTube</a:t>
            </a:r>
            <a:endParaRPr lang="en-US" b="1"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367844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p:txBody>
          <a:bodyPr/>
          <a:lstStyle/>
          <a:p>
            <a:r>
              <a:rPr lang="en-US" altLang="en-US" dirty="0"/>
              <a:t>Marketing </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80</a:t>
            </a:fld>
            <a:endParaRPr lang="en-US" altLang="en-US" dirty="0"/>
          </a:p>
        </p:txBody>
      </p:sp>
      <p:sp>
        <p:nvSpPr>
          <p:cNvPr id="8" name="TextBox 7"/>
          <p:cNvSpPr txBox="1"/>
          <p:nvPr/>
        </p:nvSpPr>
        <p:spPr>
          <a:xfrm>
            <a:off x="1371600" y="1905000"/>
            <a:ext cx="7467600" cy="1692771"/>
          </a:xfrm>
          <a:prstGeom prst="rect">
            <a:avLst/>
          </a:prstGeom>
          <a:noFill/>
        </p:spPr>
        <p:txBody>
          <a:bodyPr wrap="square" rtlCol="0">
            <a:spAutoFit/>
          </a:bodyPr>
          <a:lstStyle/>
          <a:p>
            <a:pPr algn="ctr"/>
            <a:r>
              <a:rPr lang="en-US" sz="7200" b="1" dirty="0">
                <a:solidFill>
                  <a:srgbClr val="002060"/>
                </a:solidFill>
                <a:latin typeface="Arial" panose="020B0604020202020204" pitchFamily="34" charset="0"/>
                <a:cs typeface="Arial" panose="020B0604020202020204" pitchFamily="34" charset="0"/>
              </a:rPr>
              <a:t>Questions?</a:t>
            </a:r>
          </a:p>
          <a:p>
            <a:endParaRPr lang="en-US" sz="320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048000"/>
            <a:ext cx="5166360" cy="3444240"/>
          </a:xfrm>
          <a:prstGeom prst="rect">
            <a:avLst/>
          </a:prstGeom>
        </p:spPr>
      </p:pic>
    </p:spTree>
    <p:extLst>
      <p:ext uri="{BB962C8B-B14F-4D97-AF65-F5344CB8AC3E}">
        <p14:creationId xmlns:p14="http://schemas.microsoft.com/office/powerpoint/2010/main" val="266207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47800" y="152400"/>
            <a:ext cx="7391400" cy="1371600"/>
          </a:xfrm>
        </p:spPr>
        <p:txBody>
          <a:bodyPr/>
          <a:lstStyle/>
          <a:p>
            <a:r>
              <a:rPr lang="en-US" altLang="en-US" dirty="0"/>
              <a:t>Market Your Class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676400"/>
            <a:ext cx="7391400" cy="41148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p:txBody>
      </p:sp>
      <p:sp>
        <p:nvSpPr>
          <p:cNvPr id="7" name="Slide Number Placeholder 6"/>
          <p:cNvSpPr>
            <a:spLocks noGrp="1"/>
          </p:cNvSpPr>
          <p:nvPr>
            <p:ph type="sldNum" sz="quarter" idx="4"/>
          </p:nvPr>
        </p:nvSpPr>
        <p:spPr>
          <a:xfrm>
            <a:off x="6858000" y="6324600"/>
            <a:ext cx="2133600" cy="476250"/>
          </a:xfrm>
        </p:spPr>
        <p:txBody>
          <a:bodyPr/>
          <a:lstStyle/>
          <a:p>
            <a:fld id="{3D569AC3-699C-40DE-817A-BB01E20799F7}" type="slidenum">
              <a:rPr lang="en-US" altLang="en-US" smtClean="0"/>
              <a:pPr/>
              <a:t>9</a:t>
            </a:fld>
            <a:endParaRPr lang="en-US" altLang="en-US" dirty="0"/>
          </a:p>
        </p:txBody>
      </p:sp>
      <p:pic>
        <p:nvPicPr>
          <p:cNvPr id="6" name="Picture 5"/>
          <p:cNvPicPr>
            <a:picLocks noChangeAspect="1"/>
          </p:cNvPicPr>
          <p:nvPr/>
        </p:nvPicPr>
        <p:blipFill>
          <a:blip r:embed="rId3"/>
          <a:stretch>
            <a:fillRect/>
          </a:stretch>
        </p:blipFill>
        <p:spPr>
          <a:xfrm rot="781382">
            <a:off x="5227344" y="1583455"/>
            <a:ext cx="3601222" cy="3226927"/>
          </a:xfrm>
          <a:prstGeom prst="rect">
            <a:avLst/>
          </a:prstGeom>
          <a:ln>
            <a:solidFill>
              <a:srgbClr val="002060"/>
            </a:solidFill>
          </a:ln>
        </p:spPr>
      </p:pic>
      <p:pic>
        <p:nvPicPr>
          <p:cNvPr id="8" name="Picture 7"/>
          <p:cNvPicPr>
            <a:picLocks noChangeAspect="1"/>
          </p:cNvPicPr>
          <p:nvPr/>
        </p:nvPicPr>
        <p:blipFill>
          <a:blip r:embed="rId4"/>
          <a:stretch>
            <a:fillRect/>
          </a:stretch>
        </p:blipFill>
        <p:spPr>
          <a:xfrm rot="20399237">
            <a:off x="1050881" y="2207897"/>
            <a:ext cx="3755845" cy="4132182"/>
          </a:xfrm>
          <a:prstGeom prst="rect">
            <a:avLst/>
          </a:prstGeom>
          <a:ln>
            <a:solidFill>
              <a:srgbClr val="002060"/>
            </a:solidFill>
          </a:ln>
        </p:spPr>
      </p:pic>
    </p:spTree>
    <p:extLst>
      <p:ext uri="{BB962C8B-B14F-4D97-AF65-F5344CB8AC3E}">
        <p14:creationId xmlns:p14="http://schemas.microsoft.com/office/powerpoint/2010/main" val="1282215338"/>
      </p:ext>
    </p:extLst>
  </p:cSld>
  <p:clrMapOvr>
    <a:masterClrMapping/>
  </p:clrMapOvr>
</p:sld>
</file>

<file path=ppt/theme/theme1.xml><?xml version="1.0" encoding="utf-8"?>
<a:theme xmlns:a="http://schemas.openxmlformats.org/drawingml/2006/main" name="Aux 3">
  <a:themeElements>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ux 3">
      <a:majorFont>
        <a:latin typeface="Arial Black"/>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ux 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ux 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ux 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ux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ux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ux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USCGAux-light</Template>
  <TotalTime>1058</TotalTime>
  <Words>6487</Words>
  <Application>Microsoft Macintosh PowerPoint</Application>
  <PresentationFormat>On-screen Show (4:3)</PresentationFormat>
  <Paragraphs>869</Paragraphs>
  <Slides>80</Slides>
  <Notes>80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Arial Black</vt:lpstr>
      <vt:lpstr>Calibri</vt:lpstr>
      <vt:lpstr>Times New Roman</vt:lpstr>
      <vt:lpstr>Aux 3</vt:lpstr>
      <vt:lpstr>Kick-Starting Video Public Education Classes</vt:lpstr>
      <vt:lpstr>Course Objectives</vt:lpstr>
      <vt:lpstr>Three Sections</vt:lpstr>
      <vt:lpstr>Effective Market Reach</vt:lpstr>
      <vt:lpstr>KEY THOUGHTS…</vt:lpstr>
      <vt:lpstr>Before Getting Underway</vt:lpstr>
      <vt:lpstr>Market Your Class</vt:lpstr>
      <vt:lpstr>Market Your Class</vt:lpstr>
      <vt:lpstr>Market Your Class</vt:lpstr>
      <vt:lpstr>Market Your Class</vt:lpstr>
      <vt:lpstr>Register Your Students</vt:lpstr>
      <vt:lpstr>Get Materials to Students</vt:lpstr>
      <vt:lpstr>Instructors</vt:lpstr>
      <vt:lpstr>Familiarize/Practice Controls</vt:lpstr>
      <vt:lpstr>Test Run with Instructors</vt:lpstr>
      <vt:lpstr>Test Run with Instructors</vt:lpstr>
      <vt:lpstr>Test Run with Instructors</vt:lpstr>
      <vt:lpstr>Classes</vt:lpstr>
      <vt:lpstr>Classes</vt:lpstr>
      <vt:lpstr>Classes</vt:lpstr>
      <vt:lpstr>Six Key Controls and Gallery View</vt:lpstr>
      <vt:lpstr>Netiquette</vt:lpstr>
      <vt:lpstr>Introduction</vt:lpstr>
      <vt:lpstr>Classes</vt:lpstr>
      <vt:lpstr>Reminders</vt:lpstr>
      <vt:lpstr>Reminders</vt:lpstr>
      <vt:lpstr>Screen Sharing Technique</vt:lpstr>
      <vt:lpstr>Add Value with Screen Sharing </vt:lpstr>
      <vt:lpstr>Conclude</vt:lpstr>
      <vt:lpstr>Classes</vt:lpstr>
      <vt:lpstr>Post-Class</vt:lpstr>
      <vt:lpstr>Post-Class</vt:lpstr>
      <vt:lpstr>Survey Questions - Sample</vt:lpstr>
      <vt:lpstr>Generate Reports Attendance Records </vt:lpstr>
      <vt:lpstr>Post-Class</vt:lpstr>
      <vt:lpstr>Post-Class</vt:lpstr>
      <vt:lpstr>Post Class</vt:lpstr>
      <vt:lpstr>Kick-Starting Virtual/Video PE</vt:lpstr>
      <vt:lpstr>Zoom Info – The Basics</vt:lpstr>
      <vt:lpstr>Set Up Virtual Platform </vt:lpstr>
      <vt:lpstr>Set Up Virtual Platform </vt:lpstr>
      <vt:lpstr>Zoom Pro Version </vt:lpstr>
      <vt:lpstr>Set up your Personal Profile Select Calendar and Contact Integration  </vt:lpstr>
      <vt:lpstr>Set up your Personal Settings </vt:lpstr>
      <vt:lpstr>Set up your Administrative Settings </vt:lpstr>
      <vt:lpstr>Schedule your Meetings </vt:lpstr>
      <vt:lpstr>Set Up Calendar Invitations to Meetings </vt:lpstr>
      <vt:lpstr>Familiarize/Practice Controls</vt:lpstr>
      <vt:lpstr>Generate Reports/Attendance Records </vt:lpstr>
      <vt:lpstr>Additional Resources for Starting Out</vt:lpstr>
      <vt:lpstr>ZOOM HELP CENTER</vt:lpstr>
      <vt:lpstr>Self-study</vt:lpstr>
      <vt:lpstr>Zoom – The Basics</vt:lpstr>
      <vt:lpstr>Marketing</vt:lpstr>
      <vt:lpstr>Market Your Class</vt:lpstr>
      <vt:lpstr>Positioning ~ Intangible Benefits</vt:lpstr>
      <vt:lpstr>Positioning ~ Tangible Benefits</vt:lpstr>
      <vt:lpstr>Referrals (Inbound Marketing)</vt:lpstr>
      <vt:lpstr>Referrals </vt:lpstr>
      <vt:lpstr>Referrals </vt:lpstr>
      <vt:lpstr>Referrals </vt:lpstr>
      <vt:lpstr>Referrals </vt:lpstr>
      <vt:lpstr>Referrals </vt:lpstr>
      <vt:lpstr>Referrals </vt:lpstr>
      <vt:lpstr>Referrals </vt:lpstr>
      <vt:lpstr>Referrals </vt:lpstr>
      <vt:lpstr>Referrals </vt:lpstr>
      <vt:lpstr>Referrals </vt:lpstr>
      <vt:lpstr>Referrals </vt:lpstr>
      <vt:lpstr>Publicity  (Outbound Marketing )</vt:lpstr>
      <vt:lpstr>Publicity </vt:lpstr>
      <vt:lpstr>Publicity </vt:lpstr>
      <vt:lpstr>Publicity </vt:lpstr>
      <vt:lpstr>Publicity </vt:lpstr>
      <vt:lpstr>Calendar – 7023 Best to post as many classes as possible</vt:lpstr>
      <vt:lpstr>Gallery View</vt:lpstr>
      <vt:lpstr>Dedicated PE </vt:lpstr>
      <vt:lpstr>Facebook Page</vt:lpstr>
      <vt:lpstr>Close the Sale</vt:lpstr>
      <vt:lpstr>Marketing </vt:lpstr>
    </vt:vector>
  </TitlesOfParts>
  <Company>home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Laurer</dc:creator>
  <cp:lastModifiedBy>Hortensia E. Sampedro</cp:lastModifiedBy>
  <cp:revision>142</cp:revision>
  <cp:lastPrinted>2020-07-10T15:00:49Z</cp:lastPrinted>
  <dcterms:created xsi:type="dcterms:W3CDTF">2018-04-06T11:46:18Z</dcterms:created>
  <dcterms:modified xsi:type="dcterms:W3CDTF">2020-08-02T04:19:59Z</dcterms:modified>
</cp:coreProperties>
</file>